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99" r:id="rId3"/>
    <p:sldId id="281" r:id="rId4"/>
    <p:sldId id="283" r:id="rId5"/>
    <p:sldId id="282" r:id="rId6"/>
    <p:sldId id="290" r:id="rId7"/>
    <p:sldId id="279" r:id="rId8"/>
    <p:sldId id="270" r:id="rId9"/>
    <p:sldId id="258" r:id="rId10"/>
    <p:sldId id="285" r:id="rId11"/>
    <p:sldId id="293" r:id="rId12"/>
    <p:sldId id="297" r:id="rId13"/>
    <p:sldId id="289" r:id="rId14"/>
    <p:sldId id="301" r:id="rId15"/>
    <p:sldId id="303" r:id="rId16"/>
  </p:sldIdLst>
  <p:sldSz cx="18288000" cy="10287000"/>
  <p:notesSz cx="6797675" cy="9872663"/>
  <p:embeddedFontLst>
    <p:embeddedFont>
      <p:font typeface="Fira Sans Ultra-Bold" panose="020B0604020202020204" charset="0"/>
      <p:regular r:id="rId18"/>
    </p:embeddedFont>
    <p:embeddedFont>
      <p:font typeface="Verdana" panose="020B060403050404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맑은 고딕" panose="020B0503020000020004" pitchFamily="34" charset="-127"/>
      <p:regular r:id="rId27"/>
      <p:bold r:id="rId28"/>
    </p:embeddedFont>
    <p:embeddedFont>
      <p:font typeface="Fira Sans Medium" panose="020B0604020202020204" charset="0"/>
      <p:regular r:id="rId29"/>
      <p:italic r:id="rId30"/>
    </p:embeddedFont>
    <p:embeddedFont>
      <p:font typeface="Fira Sans Light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B2"/>
    <a:srgbClr val="A066CB"/>
    <a:srgbClr val="B6E9F5"/>
    <a:srgbClr val="327EBF"/>
    <a:srgbClr val="FF494B"/>
    <a:srgbClr val="95DD52"/>
    <a:srgbClr val="86C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349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5349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r">
              <a:defRPr sz="1200"/>
            </a:lvl1pPr>
          </a:lstStyle>
          <a:p>
            <a:fld id="{69F990D7-353E-42F0-9B84-95A84D595B08}" type="datetimeFigureOut">
              <a:rPr lang="ru-RU" smtClean="0"/>
              <a:t>03.02.2026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81" tIns="44941" rIns="89881" bIns="449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51222"/>
            <a:ext cx="5438140" cy="3887360"/>
          </a:xfrm>
          <a:prstGeom prst="rect">
            <a:avLst/>
          </a:prstGeom>
        </p:spPr>
        <p:txBody>
          <a:bodyPr vert="horz" lIns="89881" tIns="44941" rIns="89881" bIns="4494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8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8"/>
            <a:ext cx="2945659" cy="495348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r">
              <a:defRPr sz="1200"/>
            </a:lvl1pPr>
          </a:lstStyle>
          <a:p>
            <a:fld id="{622A5321-6453-48EB-A4C8-3EBE1916C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21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1763" y="1336675"/>
            <a:ext cx="6427787" cy="36147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3:notes"/>
          <p:cNvSpPr txBox="1">
            <a:spLocks noGrp="1"/>
          </p:cNvSpPr>
          <p:nvPr>
            <p:ph type="body" idx="1"/>
          </p:nvPr>
        </p:nvSpPr>
        <p:spPr>
          <a:xfrm>
            <a:off x="668956" y="5153762"/>
            <a:ext cx="5351625" cy="4216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43" tIns="44921" rIns="89843" bIns="44921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159" name="Google Shape;159;p3:notes"/>
          <p:cNvSpPr txBox="1">
            <a:spLocks noGrp="1"/>
          </p:cNvSpPr>
          <p:nvPr>
            <p:ph type="sldNum" idx="12"/>
          </p:nvPr>
        </p:nvSpPr>
        <p:spPr>
          <a:xfrm>
            <a:off x="3789192" y="10171802"/>
            <a:ext cx="2898796" cy="537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43" tIns="44921" rIns="89843" bIns="44921" anchor="b" anchorCtr="0">
            <a:noAutofit/>
          </a:bodyPr>
          <a:lstStyle/>
          <a:p>
            <a:pPr defTabSz="898817">
              <a:buClr>
                <a:srgbClr val="000000"/>
              </a:buClr>
              <a:buSzPts val="1200"/>
              <a:defRPr/>
            </a:pPr>
            <a:fld id="{00000000-1234-1234-1234-123412341234}" type="slidenum">
              <a:rPr lang="ru-RU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defTabSz="898817">
                <a:buClr>
                  <a:srgbClr val="000000"/>
                </a:buClr>
                <a:buSzPts val="1200"/>
                <a:defRPr/>
              </a:pPr>
              <a:t>7</a:t>
            </a:fld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109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svg"/><Relationship Id="rId3" Type="http://schemas.openxmlformats.org/officeDocument/2006/relationships/image" Target="../media/image17.png"/><Relationship Id="rId7" Type="http://schemas.openxmlformats.org/officeDocument/2006/relationships/image" Target="../media/image2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2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2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image" Target="../media/image22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3883" y="2019300"/>
            <a:ext cx="10954059" cy="541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ru-RU" sz="8800" b="1" dirty="0" err="1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Ваучерное</a:t>
            </a:r>
            <a:r>
              <a:rPr lang="ru-RU" sz="8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финансирование в дошкольном образовании</a:t>
            </a:r>
            <a:endParaRPr lang="en-US" sz="8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487942" y="6721669"/>
            <a:ext cx="7953476" cy="6888453"/>
            <a:chOff x="0" y="0"/>
            <a:chExt cx="6202680" cy="5372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311262" y="2409036"/>
            <a:ext cx="7953476" cy="6888453"/>
            <a:chOff x="0" y="0"/>
            <a:chExt cx="6202680" cy="5372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7CBEB2-0CA4-9F9C-06D6-C47D4CE17ABA}"/>
              </a:ext>
            </a:extLst>
          </p:cNvPr>
          <p:cNvSpPr txBox="1"/>
          <p:nvPr/>
        </p:nvSpPr>
        <p:spPr>
          <a:xfrm>
            <a:off x="919766" y="571500"/>
            <a:ext cx="15925800" cy="523220"/>
          </a:xfrm>
          <a:prstGeom prst="rect">
            <a:avLst/>
          </a:prstGeom>
          <a:solidFill>
            <a:srgbClr val="1836B2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ВАУЧЕРНОГО ФИНАНСИРОВАНИЯ </a:t>
            </a:r>
          </a:p>
        </p:txBody>
      </p:sp>
      <p:grpSp>
        <p:nvGrpSpPr>
          <p:cNvPr id="18" name="Group 2">
            <a:extLst>
              <a:ext uri="{FF2B5EF4-FFF2-40B4-BE49-F238E27FC236}">
                <a16:creationId xmlns:a16="http://schemas.microsoft.com/office/drawing/2014/main" id="{BC1495E4-16D1-D586-B680-868975A5FCD8}"/>
              </a:ext>
            </a:extLst>
          </p:cNvPr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65DC1568-BB55-3977-145D-B22C30239C68}"/>
                </a:ext>
              </a:extLst>
            </p:cNvPr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738DDC4-5F66-C094-61AB-F6E4884E0425}"/>
              </a:ext>
            </a:extLst>
          </p:cNvPr>
          <p:cNvSpPr txBox="1"/>
          <p:nvPr/>
        </p:nvSpPr>
        <p:spPr>
          <a:xfrm>
            <a:off x="876300" y="1465410"/>
            <a:ext cx="15969266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kk-K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Протокол совещания по вопросам внедрения Социального кошелька и реализации проектов ваучерного финансирования дошкольного и дополнительного образования</a:t>
            </a:r>
            <a:r>
              <a:rPr lang="kk-KZ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lvl="0"/>
            <a:r>
              <a:rPr lang="kk-KZ" sz="1400" i="1" dirty="0">
                <a:solidFill>
                  <a:srgbClr val="00A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kk-KZ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от 29 мая 2025 года Помощник Президента Республики Казахстан Дуйсенова Т.Б.</a:t>
            </a:r>
          </a:p>
          <a:p>
            <a:pPr lvl="0" algn="just"/>
            <a:r>
              <a:rPr lang="kk-KZ" sz="2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kk-KZ" sz="2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реализации ваучерного финансирования в дошкольных организациях </a:t>
            </a:r>
          </a:p>
          <a:p>
            <a:pPr lvl="0"/>
            <a:r>
              <a:rPr lang="kk-KZ" sz="2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образования»</a:t>
            </a:r>
            <a:endParaRPr lang="kk-KZ" sz="27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F220C7A-9FE3-69B3-E091-4875BA3B4B11}"/>
              </a:ext>
            </a:extLst>
          </p:cNvPr>
          <p:cNvCxnSpPr>
            <a:cxnSpLocks/>
          </p:cNvCxnSpPr>
          <p:nvPr/>
        </p:nvCxnSpPr>
        <p:spPr>
          <a:xfrm>
            <a:off x="938011" y="1417659"/>
            <a:ext cx="1478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38B4921B-3F5C-8D44-E7FA-7A410995BBE5}"/>
              </a:ext>
            </a:extLst>
          </p:cNvPr>
          <p:cNvCxnSpPr>
            <a:cxnSpLocks/>
          </p:cNvCxnSpPr>
          <p:nvPr/>
        </p:nvCxnSpPr>
        <p:spPr>
          <a:xfrm flipH="1">
            <a:off x="996600" y="3737111"/>
            <a:ext cx="1447200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82FF423-D11B-1BC4-3D51-F81D62A23280}"/>
              </a:ext>
            </a:extLst>
          </p:cNvPr>
          <p:cNvSpPr txBox="1"/>
          <p:nvPr/>
        </p:nvSpPr>
        <p:spPr>
          <a:xfrm>
            <a:off x="919766" y="6362224"/>
            <a:ext cx="15925800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kk-K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Постановление акимата Акмолинской области </a:t>
            </a:r>
          </a:p>
          <a:p>
            <a:pPr lvl="0"/>
            <a:r>
              <a:rPr lang="kk-KZ" sz="3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kk-KZ" sz="24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 30 июля 2025 года №А-7/400 Аким Акмолинской области М. Ахметжанов</a:t>
            </a:r>
            <a:endParaRPr lang="kk-KZ" sz="3000" b="1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kk-KZ" sz="3000" b="1" dirty="0">
                <a:latin typeface="Arial" panose="020B0604020202020204" pitchFamily="34" charset="0"/>
                <a:cs typeface="Arial" panose="020B0604020202020204" pitchFamily="34" charset="0"/>
              </a:rPr>
              <a:t>   Пункт 11</a:t>
            </a:r>
          </a:p>
          <a:p>
            <a:pPr marL="360363" lvl="0"/>
            <a:r>
              <a:rPr lang="kk-KZ" sz="2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«ГУ «Управление образования Акмолинской области» с августа текущего года размещать государственный образовательный заказ на дошкольное воспитание и обучение с учетом ваучерного финансирования по получателям образовательных услуг в Акмолинской области».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18392E0-2385-551E-E8FC-B21A7CBBC4FD}"/>
              </a:ext>
            </a:extLst>
          </p:cNvPr>
          <p:cNvSpPr txBox="1"/>
          <p:nvPr/>
        </p:nvSpPr>
        <p:spPr>
          <a:xfrm>
            <a:off x="876301" y="3832895"/>
            <a:ext cx="15969265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buFont typeface="Wingdings" panose="05000000000000000000" pitchFamily="2" charset="2"/>
              <a:buChar char="§"/>
            </a:pPr>
            <a:r>
              <a:rPr lang="ru-RU" sz="28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просвещения Республики Казахстан</a:t>
            </a:r>
            <a:endParaRPr lang="ru-RU" sz="2800" b="1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fontAlgn="base"/>
            <a:r>
              <a:rPr lang="ru-RU" sz="2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от 30 декабря 2024 года №372 Министр просвещения Г. </a:t>
            </a:r>
            <a:r>
              <a:rPr lang="ru-RU" sz="2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Бейсембаев</a:t>
            </a:r>
            <a:r>
              <a:rPr lang="ru-RU" sz="28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7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 некоторых вопросах пилотного проекта по размещению государственного                 образовательного заказа на дошкольное воспитание и обучение с учетом ваучерного финансирования по получателям образовательных услуг»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50708537-222F-EB7B-13D4-EE0530572D7D}"/>
              </a:ext>
            </a:extLst>
          </p:cNvPr>
          <p:cNvCxnSpPr>
            <a:cxnSpLocks/>
          </p:cNvCxnSpPr>
          <p:nvPr/>
        </p:nvCxnSpPr>
        <p:spPr>
          <a:xfrm flipH="1">
            <a:off x="990600" y="6218259"/>
            <a:ext cx="1447200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13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273656" y="1224820"/>
            <a:ext cx="1646392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Приказом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Министра просвещения РК от 30.12.2024 г. № 372 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некоторых вопросах пилотного проекта по размещению государственного образовательного заказа на дошкольное воспитание и обучение с учетом ваучерного финансирования по получателям образовательных услуг»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утверждены: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813" indent="192088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Алгоритм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проведения пилотного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 по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размещению государственного образовательного заказа на дошкольное воспитание и обучение с учетом ваучерного финансирования по получателям образовательных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услуг;</a:t>
            </a:r>
          </a:p>
          <a:p>
            <a:pPr marL="531813" indent="192088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Поэтапный переход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ваучерное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финансирование городов областного и республиканского значения, столицы и районов областей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531813" indent="192088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Разработан Договор присоединения о совместной реализации пилотного проекта по размещению государственного образовательного заказа на дошкольное воспитание и обучение с учетом ваучерного финансирования по получателям образовательных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услуг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95224" y="1562099"/>
            <a:ext cx="947776" cy="762000"/>
            <a:chOff x="195224" y="1562099"/>
            <a:chExt cx="947776" cy="762000"/>
          </a:xfrm>
        </p:grpSpPr>
        <p:sp>
          <p:nvSpPr>
            <p:cNvPr id="16" name="Freeform 7"/>
            <p:cNvSpPr/>
            <p:nvPr/>
          </p:nvSpPr>
          <p:spPr>
            <a:xfrm rot="10800000">
              <a:off x="195224" y="1562099"/>
              <a:ext cx="947776" cy="7620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415329" y="1790700"/>
              <a:ext cx="530646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6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01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206764" y="6972300"/>
            <a:ext cx="947776" cy="762000"/>
            <a:chOff x="195224" y="1562099"/>
            <a:chExt cx="947776" cy="762000"/>
          </a:xfrm>
        </p:grpSpPr>
        <p:sp>
          <p:nvSpPr>
            <p:cNvPr id="19" name="Freeform 7"/>
            <p:cNvSpPr/>
            <p:nvPr/>
          </p:nvSpPr>
          <p:spPr>
            <a:xfrm rot="10800000">
              <a:off x="195224" y="1562099"/>
              <a:ext cx="947776" cy="7620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20" name="TextBox 8"/>
            <p:cNvSpPr txBox="1"/>
            <p:nvPr/>
          </p:nvSpPr>
          <p:spPr>
            <a:xfrm>
              <a:off x="415329" y="1790700"/>
              <a:ext cx="530646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600" b="1" spc="-46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0</a:t>
              </a:r>
              <a:r>
                <a:rPr lang="ru-RU" sz="3600" b="1" spc="-46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2</a:t>
              </a:r>
              <a:endParaRPr lang="en-US" sz="3600" b="1" spc="-46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grpSp>
        <p:nvGrpSpPr>
          <p:cNvPr id="21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7CBEB2-0CA4-9F9C-06D6-C47D4CE17ABA}"/>
              </a:ext>
            </a:extLst>
          </p:cNvPr>
          <p:cNvSpPr txBox="1"/>
          <p:nvPr/>
        </p:nvSpPr>
        <p:spPr>
          <a:xfrm>
            <a:off x="921545" y="377523"/>
            <a:ext cx="15925800" cy="523220"/>
          </a:xfrm>
          <a:prstGeom prst="rect">
            <a:avLst/>
          </a:prstGeom>
          <a:solidFill>
            <a:srgbClr val="1836B2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ВАУЧЕРНОГО ФИНАНСИРОВАНИЯ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08880" y="6388590"/>
            <a:ext cx="4898544" cy="609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</a:rPr>
              <a:t>Утверждены порядки по:</a:t>
            </a:r>
            <a:endParaRPr lang="ru-RU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56596" y="6871680"/>
            <a:ext cx="161002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813" lvl="0" indent="192088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Постановке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 очередь детей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 6 лет) для направления в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</a:p>
          <a:p>
            <a:pPr marL="531813" lvl="0" indent="192088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Распределению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ваучеров в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</a:p>
          <a:p>
            <a:pPr marL="531813" lvl="0" indent="192088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Приему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документов и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зачислению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детей в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</a:p>
          <a:p>
            <a:pPr marL="531813" lvl="0" indent="192088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Формированию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контингента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услугополучателей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1813" lvl="0" indent="192088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Формированию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Перечня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</a:p>
          <a:p>
            <a:pPr marL="531813" lvl="0" indent="192088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Определены действия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участников Пилотного проекта при размещении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госзаказа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ДВиО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учетом ваучерного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финансирования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10"/>
          <p:cNvSpPr/>
          <p:nvPr/>
        </p:nvSpPr>
        <p:spPr>
          <a:xfrm rot="10800000">
            <a:off x="1447800" y="3135414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6" name="Freeform 10"/>
          <p:cNvSpPr/>
          <p:nvPr/>
        </p:nvSpPr>
        <p:spPr>
          <a:xfrm rot="10800000">
            <a:off x="1447800" y="4152900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7" name="Freeform 10"/>
          <p:cNvSpPr/>
          <p:nvPr/>
        </p:nvSpPr>
        <p:spPr>
          <a:xfrm rot="10800000">
            <a:off x="1447800" y="4914900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cxnSp>
        <p:nvCxnSpPr>
          <p:cNvPr id="39" name="Прямая соединительная линия 38"/>
          <p:cNvCxnSpPr/>
          <p:nvPr/>
        </p:nvCxnSpPr>
        <p:spPr>
          <a:xfrm>
            <a:off x="1449707" y="9002704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453524" y="7150589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474806" y="7513962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476427" y="7932862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476427" y="8224526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453524" y="8598389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Треугольник 1049">
            <a:extLst>
              <a:ext uri="{FF2B5EF4-FFF2-40B4-BE49-F238E27FC236}">
                <a16:creationId xmlns:a16="http://schemas.microsoft.com/office/drawing/2014/main" id="{D3FAB554-7747-5818-0B15-DBE0BCDC9234}"/>
              </a:ext>
            </a:extLst>
          </p:cNvPr>
          <p:cNvSpPr/>
          <p:nvPr/>
        </p:nvSpPr>
        <p:spPr>
          <a:xfrm rot="5400000">
            <a:off x="13508034" y="4763409"/>
            <a:ext cx="839438" cy="94375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A4276F-5268-AD59-9271-362C22835028}"/>
              </a:ext>
            </a:extLst>
          </p:cNvPr>
          <p:cNvSpPr/>
          <p:nvPr/>
        </p:nvSpPr>
        <p:spPr>
          <a:xfrm>
            <a:off x="285489" y="123254"/>
            <a:ext cx="9350830" cy="559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03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ПРИНЦИПЫ ВАУЧЕРНОГО ФИНАНСИРОВАНИЯ</a:t>
            </a:r>
            <a:endParaRPr lang="ru-RU" sz="3037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2928426" y="833901"/>
            <a:ext cx="3234259" cy="53305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</a:t>
            </a:r>
            <a:r>
              <a:rPr lang="x-none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6840876-F64D-BAD7-0EA8-344293DC72C0}"/>
              </a:ext>
            </a:extLst>
          </p:cNvPr>
          <p:cNvSpPr txBox="1"/>
          <p:nvPr/>
        </p:nvSpPr>
        <p:spPr>
          <a:xfrm>
            <a:off x="11396620" y="869072"/>
            <a:ext cx="4183091" cy="53305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БУДЕТ</a:t>
            </a:r>
            <a:r>
              <a:rPr lang="x-none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024" name="Скругленный прямоугольник 1023">
            <a:extLst>
              <a:ext uri="{FF2B5EF4-FFF2-40B4-BE49-F238E27FC236}">
                <a16:creationId xmlns:a16="http://schemas.microsoft.com/office/drawing/2014/main" id="{D40A5EFD-69B1-BF2F-FC99-6D6800DD2C39}"/>
              </a:ext>
            </a:extLst>
          </p:cNvPr>
          <p:cNvSpPr/>
          <p:nvPr/>
        </p:nvSpPr>
        <p:spPr>
          <a:xfrm>
            <a:off x="285488" y="8444758"/>
            <a:ext cx="17545311" cy="1680256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3161A1DC-FBD1-09FE-DF67-D1F47B2B687B}"/>
              </a:ext>
            </a:extLst>
          </p:cNvPr>
          <p:cNvSpPr/>
          <p:nvPr/>
        </p:nvSpPr>
        <p:spPr>
          <a:xfrm>
            <a:off x="285489" y="1480341"/>
            <a:ext cx="17621511" cy="2282177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46842-AD30-AF9D-B628-0B4B47F38588}"/>
              </a:ext>
            </a:extLst>
          </p:cNvPr>
          <p:cNvSpPr txBox="1"/>
          <p:nvPr/>
        </p:nvSpPr>
        <p:spPr>
          <a:xfrm>
            <a:off x="10739221" y="8700743"/>
            <a:ext cx="5529141" cy="1084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СУР </a:t>
            </a:r>
            <a:r>
              <a:rPr lang="ru-RU" sz="1842" i="1" kern="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(система управления рисками, </a:t>
            </a:r>
            <a:r>
              <a:rPr lang="ru-RU" sz="1842" i="1" kern="1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кроссчекинг</a:t>
            </a:r>
            <a:r>
              <a:rPr lang="ru-RU" sz="1842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выявление аномалии) 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минимизация коррупции</a:t>
            </a:r>
            <a:endParaRPr lang="x-none" sz="2149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DB95DD-F4DA-7287-06BD-56E4B5D823C9}"/>
              </a:ext>
            </a:extLst>
          </p:cNvPr>
          <p:cNvSpPr txBox="1"/>
          <p:nvPr/>
        </p:nvSpPr>
        <p:spPr>
          <a:xfrm>
            <a:off x="2262219" y="8970487"/>
            <a:ext cx="4723721" cy="1153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Факты «мертвых душ», отсутствие </a:t>
            </a:r>
            <a:r>
              <a:rPr lang="ru-RU" sz="2149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последовательного контроля </a:t>
            </a:r>
            <a:endParaRPr lang="x-none" sz="2149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oogle Shape;2789;p7">
            <a:extLst>
              <a:ext uri="{FF2B5EF4-FFF2-40B4-BE49-F238E27FC236}">
                <a16:creationId xmlns:a16="http://schemas.microsoft.com/office/drawing/2014/main" id="{3A747766-F346-0A26-EBB6-39EC6871172F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345405" y="2445654"/>
            <a:ext cx="910145" cy="9055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AE94A3B-2F60-786B-AE96-54F872F4C57A}"/>
              </a:ext>
            </a:extLst>
          </p:cNvPr>
          <p:cNvGrpSpPr/>
          <p:nvPr/>
        </p:nvGrpSpPr>
        <p:grpSpPr>
          <a:xfrm>
            <a:off x="2421679" y="2594500"/>
            <a:ext cx="1237306" cy="404049"/>
            <a:chOff x="4579137" y="3515691"/>
            <a:chExt cx="1659746" cy="453513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940E26FD-BB8C-BFDD-0816-AC33DFC4F876}"/>
                </a:ext>
              </a:extLst>
            </p:cNvPr>
            <p:cNvGrpSpPr/>
            <p:nvPr/>
          </p:nvGrpSpPr>
          <p:grpSpPr>
            <a:xfrm>
              <a:off x="4579137" y="3515691"/>
              <a:ext cx="1245928" cy="453513"/>
              <a:chOff x="918644" y="2861401"/>
              <a:chExt cx="1245928" cy="453513"/>
            </a:xfrm>
          </p:grpSpPr>
          <p:pic>
            <p:nvPicPr>
              <p:cNvPr id="29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779EFE55-8D48-33D4-B6E7-FC7AB29897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18644" y="2866219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16" descr="I:\! WORK\For prezentations\peoples\user_256.png">
                <a:extLst>
                  <a:ext uri="{FF2B5EF4-FFF2-40B4-BE49-F238E27FC236}">
                    <a16:creationId xmlns:a16="http://schemas.microsoft.com/office/drawing/2014/main" id="{CDC78E8D-ED30-CCB5-4198-545482479D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32462" y="2866218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17" descr="I:\! WORK\For prezentations\peoples\user_256.png">
                <a:extLst>
                  <a:ext uri="{FF2B5EF4-FFF2-40B4-BE49-F238E27FC236}">
                    <a16:creationId xmlns:a16="http://schemas.microsoft.com/office/drawing/2014/main" id="{757F2EE2-D2BE-5AE8-1126-4CB9669822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15910" y="286140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8" name="Picture 18" descr="I:\! WORK\For prezentations\peoples\user_256.png">
              <a:extLst>
                <a:ext uri="{FF2B5EF4-FFF2-40B4-BE49-F238E27FC236}">
                  <a16:creationId xmlns:a16="http://schemas.microsoft.com/office/drawing/2014/main" id="{4F03E34C-AF8A-D9B0-595F-2008FFBE82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F7964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90221" y="3518100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A3B8F90-3602-644A-69F5-AA1FEF6F8485}"/>
              </a:ext>
            </a:extLst>
          </p:cNvPr>
          <p:cNvGrpSpPr/>
          <p:nvPr/>
        </p:nvGrpSpPr>
        <p:grpSpPr>
          <a:xfrm>
            <a:off x="555681" y="2571754"/>
            <a:ext cx="1882812" cy="446534"/>
            <a:chOff x="-8889" y="2861401"/>
            <a:chExt cx="2579950" cy="483119"/>
          </a:xfrm>
        </p:grpSpPr>
        <p:pic>
          <p:nvPicPr>
            <p:cNvPr id="22" name="Picture 15" descr="I:\! WORK\For prezentations\peoples\user_256.png">
              <a:extLst>
                <a:ext uri="{FF2B5EF4-FFF2-40B4-BE49-F238E27FC236}">
                  <a16:creationId xmlns:a16="http://schemas.microsoft.com/office/drawing/2014/main" id="{8EC0E101-6BCE-EB5F-638D-BE5154989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18644" y="2866219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6" descr="I:\! WORK\For prezentations\peoples\user_256.png">
              <a:extLst>
                <a:ext uri="{FF2B5EF4-FFF2-40B4-BE49-F238E27FC236}">
                  <a16:creationId xmlns:a16="http://schemas.microsoft.com/office/drawing/2014/main" id="{FC5C6AE0-A9DF-B422-6397-07F4CF312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32462" y="2866218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7" descr="I:\! WORK\For prezentations\peoples\user_256.png">
              <a:extLst>
                <a:ext uri="{FF2B5EF4-FFF2-40B4-BE49-F238E27FC236}">
                  <a16:creationId xmlns:a16="http://schemas.microsoft.com/office/drawing/2014/main" id="{A295C0A4-D7D8-40E1-7D62-F06D1ABAE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15910" y="2861401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7" descr="I:\! WORK\For prezentations\peoples\user_256.png">
              <a:extLst>
                <a:ext uri="{FF2B5EF4-FFF2-40B4-BE49-F238E27FC236}">
                  <a16:creationId xmlns:a16="http://schemas.microsoft.com/office/drawing/2014/main" id="{B0FAE7C5-7840-5B63-AFAE-288740DF83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2399" y="2863447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5" descr="I:\! WORK\For prezentations\peoples\user_256.png">
              <a:extLst>
                <a:ext uri="{FF2B5EF4-FFF2-40B4-BE49-F238E27FC236}">
                  <a16:creationId xmlns:a16="http://schemas.microsoft.com/office/drawing/2014/main" id="{D15CED44-434A-AA0D-287F-C732BA5BEB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8889" y="2895825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8" descr="I:\! WORK\For prezentations\peoples\user_256.png">
            <a:extLst>
              <a:ext uri="{FF2B5EF4-FFF2-40B4-BE49-F238E27FC236}">
                <a16:creationId xmlns:a16="http://schemas.microsoft.com/office/drawing/2014/main" id="{D3BA368C-D622-D216-ED8F-441FC1D18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783432" y="2070527"/>
            <a:ext cx="445749" cy="41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Соединитель: изогнутый 21">
            <a:extLst>
              <a:ext uri="{FF2B5EF4-FFF2-40B4-BE49-F238E27FC236}">
                <a16:creationId xmlns:a16="http://schemas.microsoft.com/office/drawing/2014/main" id="{D7A81DB7-15DA-9237-7E32-2DF14D75EDB7}"/>
              </a:ext>
            </a:extLst>
          </p:cNvPr>
          <p:cNvCxnSpPr>
            <a:cxnSpLocks/>
          </p:cNvCxnSpPr>
          <p:nvPr/>
        </p:nvCxnSpPr>
        <p:spPr>
          <a:xfrm>
            <a:off x="2296305" y="2257115"/>
            <a:ext cx="1109455" cy="346456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3505F0F8-005B-6967-7314-72B0A722A917}"/>
              </a:ext>
            </a:extLst>
          </p:cNvPr>
          <p:cNvCxnSpPr>
            <a:cxnSpLocks/>
            <a:stCxn id="22" idx="3"/>
          </p:cNvCxnSpPr>
          <p:nvPr/>
        </p:nvCxnSpPr>
        <p:spPr>
          <a:xfrm flipH="1">
            <a:off x="961017" y="2785122"/>
            <a:ext cx="227962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B16DAD7-2DAC-E24D-65E1-285DFA2D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343" y="2700257"/>
            <a:ext cx="838222" cy="81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Google Shape;2789;p7">
            <a:extLst>
              <a:ext uri="{FF2B5EF4-FFF2-40B4-BE49-F238E27FC236}">
                <a16:creationId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838945" y="2477201"/>
            <a:ext cx="802675" cy="8063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Группа 3"/>
          <p:cNvGrpSpPr/>
          <p:nvPr/>
        </p:nvGrpSpPr>
        <p:grpSpPr>
          <a:xfrm>
            <a:off x="5591365" y="2593471"/>
            <a:ext cx="1834752" cy="444473"/>
            <a:chOff x="6290384" y="2634468"/>
            <a:chExt cx="1834752" cy="444473"/>
          </a:xfrm>
        </p:grpSpPr>
        <p:pic>
          <p:nvPicPr>
            <p:cNvPr id="39" name="Picture 18" descr="I:\! WORK\For prezentations\peoples\user_256.png">
              <a:extLst>
                <a:ext uri="{FF2B5EF4-FFF2-40B4-BE49-F238E27FC236}">
                  <a16:creationId xmlns:a16="http://schemas.microsoft.com/office/drawing/2014/main" id="{4198EED1-B556-F72E-3231-7C26EB0CC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290384" y="2638023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18" descr="I:\! WORK\For prezentations\peoples\user_256.png">
              <a:extLst>
                <a:ext uri="{FF2B5EF4-FFF2-40B4-BE49-F238E27FC236}">
                  <a16:creationId xmlns:a16="http://schemas.microsoft.com/office/drawing/2014/main" id="{E5BC6E29-C965-4074-F604-62ADE4A7E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56685" y="2634468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18" descr="I:\! WORK\For prezentations\peoples\user_256.png">
              <a:extLst>
                <a:ext uri="{FF2B5EF4-FFF2-40B4-BE49-F238E27FC236}">
                  <a16:creationId xmlns:a16="http://schemas.microsoft.com/office/drawing/2014/main" id="{DBA31A8A-24DA-AD6F-7FC3-377E2F5870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10792" y="2643869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8" descr="I:\! WORK\For prezentations\peoples\user_256.png">
              <a:extLst>
                <a:ext uri="{FF2B5EF4-FFF2-40B4-BE49-F238E27FC236}">
                  <a16:creationId xmlns:a16="http://schemas.microsoft.com/office/drawing/2014/main" id="{2D6D0D53-9AF7-F450-A64C-E892B79363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77094" y="2640288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C320D54-C958-67FB-24D8-0BF0BE19B8D8}"/>
              </a:ext>
            </a:extLst>
          </p:cNvPr>
          <p:cNvSpPr txBox="1"/>
          <p:nvPr/>
        </p:nvSpPr>
        <p:spPr>
          <a:xfrm>
            <a:off x="4620013" y="3397945"/>
            <a:ext cx="2639134" cy="328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157121">
              <a:defRPr/>
            </a:pPr>
            <a:r>
              <a:rPr lang="ru-RU" sz="1535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боковой вход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ED7B6EEF-CF57-7FBE-3F1B-5991CA03E1B8}"/>
              </a:ext>
            </a:extLst>
          </p:cNvPr>
          <p:cNvGrpSpPr/>
          <p:nvPr/>
        </p:nvGrpSpPr>
        <p:grpSpPr>
          <a:xfrm>
            <a:off x="9897958" y="2328533"/>
            <a:ext cx="1987466" cy="529866"/>
            <a:chOff x="12239675" y="6329309"/>
            <a:chExt cx="2706233" cy="743055"/>
          </a:xfrm>
        </p:grpSpPr>
        <p:pic>
          <p:nvPicPr>
            <p:cNvPr id="52" name="Picture 15" descr="I:\! WORK\For prezentations\peoples\user_256.png">
              <a:extLst>
                <a:ext uri="{FF2B5EF4-FFF2-40B4-BE49-F238E27FC236}">
                  <a16:creationId xmlns:a16="http://schemas.microsoft.com/office/drawing/2014/main" id="{11D0C43B-C3FB-BFF0-93D7-F51FBF0250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239675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15" descr="I:\! WORK\For prezentations\peoples\user_256.png">
              <a:extLst>
                <a:ext uri="{FF2B5EF4-FFF2-40B4-BE49-F238E27FC236}">
                  <a16:creationId xmlns:a16="http://schemas.microsoft.com/office/drawing/2014/main" id="{BE881EE1-DEBF-153E-0F47-67B5A9EE9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905255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15" descr="I:\! WORK\For prezentations\peoples\user_256.png">
              <a:extLst>
                <a:ext uri="{FF2B5EF4-FFF2-40B4-BE49-F238E27FC236}">
                  <a16:creationId xmlns:a16="http://schemas.microsoft.com/office/drawing/2014/main" id="{85029FBC-4613-227F-0110-398080BBAE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540503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5" descr="I:\! WORK\For prezentations\peoples\user_256.png">
              <a:extLst>
                <a:ext uri="{FF2B5EF4-FFF2-40B4-BE49-F238E27FC236}">
                  <a16:creationId xmlns:a16="http://schemas.microsoft.com/office/drawing/2014/main" id="{72346A4F-A29E-4EB8-6516-B112A488A1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4206083" y="6329309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30" name="Стрелка вправо с вырезом 1029">
            <a:extLst>
              <a:ext uri="{FF2B5EF4-FFF2-40B4-BE49-F238E27FC236}">
                <a16:creationId xmlns:a16="http://schemas.microsoft.com/office/drawing/2014/main" id="{8A91A6F3-6959-619E-806C-67F20980EBB4}"/>
              </a:ext>
            </a:extLst>
          </p:cNvPr>
          <p:cNvSpPr/>
          <p:nvPr/>
        </p:nvSpPr>
        <p:spPr>
          <a:xfrm>
            <a:off x="630443" y="3130516"/>
            <a:ext cx="3065502" cy="217350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1" name="Стрелка вправо с вырезом 1030">
            <a:extLst>
              <a:ext uri="{FF2B5EF4-FFF2-40B4-BE49-F238E27FC236}">
                <a16:creationId xmlns:a16="http://schemas.microsoft.com/office/drawing/2014/main" id="{58B5DBC2-C0F3-52F8-7161-9D4A9A55FA47}"/>
              </a:ext>
            </a:extLst>
          </p:cNvPr>
          <p:cNvSpPr/>
          <p:nvPr/>
        </p:nvSpPr>
        <p:spPr>
          <a:xfrm rot="10800000">
            <a:off x="5591365" y="3177291"/>
            <a:ext cx="2040690" cy="171765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TextBox 1031">
            <a:extLst>
              <a:ext uri="{FF2B5EF4-FFF2-40B4-BE49-F238E27FC236}">
                <a16:creationId xmlns:a16="http://schemas.microsoft.com/office/drawing/2014/main" id="{53F22DFA-3E45-9E54-D239-8E88CA16D82D}"/>
              </a:ext>
            </a:extLst>
          </p:cNvPr>
          <p:cNvSpPr txBox="1"/>
          <p:nvPr/>
        </p:nvSpPr>
        <p:spPr>
          <a:xfrm>
            <a:off x="1958577" y="1692622"/>
            <a:ext cx="6433447" cy="44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Очередь за «местом в </a:t>
            </a:r>
            <a:r>
              <a:rPr lang="ru-RU" sz="2149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ДО»</a:t>
            </a:r>
            <a:endParaRPr lang="x-none" sz="2149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4B6A4C47-DE64-3BD4-CB46-9BD466205FDF}"/>
              </a:ext>
            </a:extLst>
          </p:cNvPr>
          <p:cNvSpPr txBox="1"/>
          <p:nvPr/>
        </p:nvSpPr>
        <p:spPr>
          <a:xfrm>
            <a:off x="8893874" y="1635425"/>
            <a:ext cx="7213228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Очередь за «деньгами» - ваучер</a:t>
            </a:r>
            <a:endParaRPr lang="x-none" sz="2149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4" name="Стрелка вправо с вырезом 1033">
            <a:extLst>
              <a:ext uri="{FF2B5EF4-FFF2-40B4-BE49-F238E27FC236}">
                <a16:creationId xmlns:a16="http://schemas.microsoft.com/office/drawing/2014/main" id="{46949DEC-993A-5A1C-D194-762F7247F28D}"/>
              </a:ext>
            </a:extLst>
          </p:cNvPr>
          <p:cNvSpPr/>
          <p:nvPr/>
        </p:nvSpPr>
        <p:spPr>
          <a:xfrm>
            <a:off x="9361818" y="2960715"/>
            <a:ext cx="3065502" cy="217350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5" name="Стрелка вправо с вырезом 1034">
            <a:extLst>
              <a:ext uri="{FF2B5EF4-FFF2-40B4-BE49-F238E27FC236}">
                <a16:creationId xmlns:a16="http://schemas.microsoft.com/office/drawing/2014/main" id="{C3AD9142-2CCE-2D1F-784D-69A9184F5E97}"/>
              </a:ext>
            </a:extLst>
          </p:cNvPr>
          <p:cNvSpPr/>
          <p:nvPr/>
        </p:nvSpPr>
        <p:spPr>
          <a:xfrm>
            <a:off x="13548411" y="2949528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8" name="Picture 4" descr="Picture background">
            <a:extLst>
              <a:ext uri="{FF2B5EF4-FFF2-40B4-BE49-F238E27FC236}">
                <a16:creationId xmlns:a16="http://schemas.microsoft.com/office/drawing/2014/main" id="{BDEAF316-2BA9-2759-7A05-921B62F80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246" y="8569205"/>
            <a:ext cx="1924258" cy="12502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14" descr="Picture background">
            <a:extLst>
              <a:ext uri="{FF2B5EF4-FFF2-40B4-BE49-F238E27FC236}">
                <a16:creationId xmlns:a16="http://schemas.microsoft.com/office/drawing/2014/main" id="{0FF05D26-990E-61FF-9D0F-0E15B6C3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18" y="8786969"/>
            <a:ext cx="1426202" cy="99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7576852" y="1760586"/>
            <a:ext cx="445001" cy="1766566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СПРАВЕДЛИВОСТЬ</a:t>
            </a:r>
          </a:p>
        </p:txBody>
      </p: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F79543FF-616D-A06A-C919-CE0D3A3D6CCB}"/>
              </a:ext>
            </a:extLst>
          </p:cNvPr>
          <p:cNvSpPr/>
          <p:nvPr/>
        </p:nvSpPr>
        <p:spPr>
          <a:xfrm>
            <a:off x="285488" y="6313031"/>
            <a:ext cx="17621511" cy="2053512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6" name="TextBox 1035">
            <a:extLst>
              <a:ext uri="{FF2B5EF4-FFF2-40B4-BE49-F238E27FC236}">
                <a16:creationId xmlns:a16="http://schemas.microsoft.com/office/drawing/2014/main" id="{56D5C72E-D2B4-708E-9909-A896553B6F6C}"/>
              </a:ext>
            </a:extLst>
          </p:cNvPr>
          <p:cNvSpPr txBox="1"/>
          <p:nvPr/>
        </p:nvSpPr>
        <p:spPr>
          <a:xfrm>
            <a:off x="2102181" y="6426916"/>
            <a:ext cx="6549236" cy="44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Госзаказ закрепляется за </a:t>
            </a:r>
            <a:r>
              <a:rPr lang="ru-RU" sz="2149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</a:t>
            </a:r>
            <a:endParaRPr lang="x-none" sz="2149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7" name="TextBox 1036">
            <a:extLst>
              <a:ext uri="{FF2B5EF4-FFF2-40B4-BE49-F238E27FC236}">
                <a16:creationId xmlns:a16="http://schemas.microsoft.com/office/drawing/2014/main" id="{D056BB92-A13E-446C-950B-CCA39F354C7A}"/>
              </a:ext>
            </a:extLst>
          </p:cNvPr>
          <p:cNvSpPr txBox="1"/>
          <p:nvPr/>
        </p:nvSpPr>
        <p:spPr>
          <a:xfrm>
            <a:off x="8946121" y="6419906"/>
            <a:ext cx="7150197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Деньги следуют за ребенком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1070603" y="6811398"/>
            <a:ext cx="1259287" cy="1241790"/>
            <a:chOff x="1070603" y="6811398"/>
            <a:chExt cx="1259287" cy="1241790"/>
          </a:xfrm>
        </p:grpSpPr>
        <p:pic>
          <p:nvPicPr>
            <p:cNvPr id="1068" name="Google Shape;2789;p7">
              <a:extLst>
                <a:ext uri="{FF2B5EF4-FFF2-40B4-BE49-F238E27FC236}">
                  <a16:creationId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1" name="Picture 2" descr="Picture background">
              <a:extLst>
                <a:ext uri="{FF2B5EF4-FFF2-40B4-BE49-F238E27FC236}">
                  <a16:creationId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72" name="TextBox 1071">
            <a:extLst>
              <a:ext uri="{FF2B5EF4-FFF2-40B4-BE49-F238E27FC236}">
                <a16:creationId xmlns:a16="http://schemas.microsoft.com/office/drawing/2014/main" id="{D4445141-521B-310E-8C80-8F0DCF28E0F8}"/>
              </a:ext>
            </a:extLst>
          </p:cNvPr>
          <p:cNvSpPr txBox="1"/>
          <p:nvPr/>
        </p:nvSpPr>
        <p:spPr>
          <a:xfrm>
            <a:off x="1764887" y="7904239"/>
            <a:ext cx="1982519" cy="32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 мест</a:t>
            </a:r>
            <a:endParaRPr lang="x-none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73" name="TextBox 1072">
            <a:extLst>
              <a:ext uri="{FF2B5EF4-FFF2-40B4-BE49-F238E27FC236}">
                <a16:creationId xmlns:a16="http://schemas.microsoft.com/office/drawing/2014/main" id="{AC4D16D3-2EC5-DF8F-846E-4D56621B9FFE}"/>
              </a:ext>
            </a:extLst>
          </p:cNvPr>
          <p:cNvSpPr txBox="1"/>
          <p:nvPr/>
        </p:nvSpPr>
        <p:spPr>
          <a:xfrm>
            <a:off x="4673051" y="7863001"/>
            <a:ext cx="1982519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мест</a:t>
            </a:r>
            <a:endParaRPr lang="x-none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74" name="TextBox 1073">
            <a:extLst>
              <a:ext uri="{FF2B5EF4-FFF2-40B4-BE49-F238E27FC236}">
                <a16:creationId xmlns:a16="http://schemas.microsoft.com/office/drawing/2014/main" id="{9EB8FC85-94A9-4306-49EC-68D68C177698}"/>
              </a:ext>
            </a:extLst>
          </p:cNvPr>
          <p:cNvSpPr txBox="1"/>
          <p:nvPr/>
        </p:nvSpPr>
        <p:spPr>
          <a:xfrm>
            <a:off x="7311503" y="7814489"/>
            <a:ext cx="1982519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130 мест</a:t>
            </a:r>
            <a:endParaRPr lang="x-none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78" name="Picture 16" descr="Picture background">
            <a:extLst>
              <a:ext uri="{FF2B5EF4-FFF2-40B4-BE49-F238E27FC236}">
                <a16:creationId xmlns:a16="http://schemas.microsoft.com/office/drawing/2014/main" id="{16D08ACD-4AA5-55BE-8714-899BFF850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485" y="6939667"/>
            <a:ext cx="1284784" cy="9575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1" name="Стрелка вправо с вырезом 1080">
            <a:extLst>
              <a:ext uri="{FF2B5EF4-FFF2-40B4-BE49-F238E27FC236}">
                <a16:creationId xmlns:a16="http://schemas.microsoft.com/office/drawing/2014/main" id="{E2F7970C-403B-D569-6A82-2474D6E5FFC9}"/>
              </a:ext>
            </a:extLst>
          </p:cNvPr>
          <p:cNvSpPr/>
          <p:nvPr/>
        </p:nvSpPr>
        <p:spPr>
          <a:xfrm>
            <a:off x="10835354" y="7336677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2" name="Стрелка вправо с вырезом 1081">
            <a:extLst>
              <a:ext uri="{FF2B5EF4-FFF2-40B4-BE49-F238E27FC236}">
                <a16:creationId xmlns:a16="http://schemas.microsoft.com/office/drawing/2014/main" id="{FF57F62D-0865-4130-D198-77657ED14844}"/>
              </a:ext>
            </a:extLst>
          </p:cNvPr>
          <p:cNvSpPr/>
          <p:nvPr/>
        </p:nvSpPr>
        <p:spPr>
          <a:xfrm>
            <a:off x="13731046" y="7316701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3" name="TextBox 1082">
            <a:extLst>
              <a:ext uri="{FF2B5EF4-FFF2-40B4-BE49-F238E27FC236}">
                <a16:creationId xmlns:a16="http://schemas.microsoft.com/office/drawing/2014/main" id="{4774459C-C31A-5728-F679-560A07DC1090}"/>
              </a:ext>
            </a:extLst>
          </p:cNvPr>
          <p:cNvSpPr txBox="1"/>
          <p:nvPr/>
        </p:nvSpPr>
        <p:spPr>
          <a:xfrm>
            <a:off x="10985453" y="7822681"/>
            <a:ext cx="1982519" cy="319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381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выбыл</a:t>
            </a:r>
            <a:endParaRPr lang="x-none" sz="1381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84" name="TextBox 1083">
            <a:extLst>
              <a:ext uri="{FF2B5EF4-FFF2-40B4-BE49-F238E27FC236}">
                <a16:creationId xmlns:a16="http://schemas.microsoft.com/office/drawing/2014/main" id="{D92225BD-057D-7B2C-54B6-8CABE00918E0}"/>
              </a:ext>
            </a:extLst>
          </p:cNvPr>
          <p:cNvSpPr txBox="1"/>
          <p:nvPr/>
        </p:nvSpPr>
        <p:spPr>
          <a:xfrm>
            <a:off x="13895424" y="7800895"/>
            <a:ext cx="1982519" cy="319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381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прибыл</a:t>
            </a:r>
            <a:endParaRPr lang="x-none" sz="1381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Picture 2" descr="Picture background">
            <a:extLst>
              <a:ext uri="{FF2B5EF4-FFF2-40B4-BE49-F238E27FC236}">
                <a16:creationId xmlns:a16="http://schemas.microsoft.com/office/drawing/2014/main" id="{FB16DAD7-2DAC-E24D-65E1-285DFA2D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760" y="7030989"/>
            <a:ext cx="765562" cy="74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Скругленный прямоугольник 101"/>
          <p:cNvSpPr/>
          <p:nvPr/>
        </p:nvSpPr>
        <p:spPr>
          <a:xfrm>
            <a:off x="17569374" y="6451501"/>
            <a:ext cx="403852" cy="1726904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ПРОЗРАЧНОСТЬ</a:t>
            </a:r>
          </a:p>
        </p:txBody>
      </p:sp>
      <p:sp>
        <p:nvSpPr>
          <p:cNvPr id="1055" name="Скругленный прямоугольник 1054">
            <a:extLst>
              <a:ext uri="{FF2B5EF4-FFF2-40B4-BE49-F238E27FC236}">
                <a16:creationId xmlns:a16="http://schemas.microsoft.com/office/drawing/2014/main" id="{D8AC28A0-A840-C3BB-6E5F-D034990F2CE2}"/>
              </a:ext>
            </a:extLst>
          </p:cNvPr>
          <p:cNvSpPr/>
          <p:nvPr/>
        </p:nvSpPr>
        <p:spPr>
          <a:xfrm>
            <a:off x="285488" y="3823572"/>
            <a:ext cx="17621511" cy="2372506"/>
          </a:xfrm>
          <a:prstGeom prst="roundRect">
            <a:avLst/>
          </a:prstGeom>
          <a:noFill/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1" name="TextBox 1040">
            <a:extLst>
              <a:ext uri="{FF2B5EF4-FFF2-40B4-BE49-F238E27FC236}">
                <a16:creationId xmlns:a16="http://schemas.microsoft.com/office/drawing/2014/main" id="{0A1FA378-1EDD-34C4-1669-E318159106F3}"/>
              </a:ext>
            </a:extLst>
          </p:cNvPr>
          <p:cNvSpPr txBox="1"/>
          <p:nvPr/>
        </p:nvSpPr>
        <p:spPr>
          <a:xfrm>
            <a:off x="9310830" y="3889225"/>
            <a:ext cx="6549236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49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 выбирает 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родитель</a:t>
            </a:r>
            <a:endParaRPr lang="x-none" sz="2149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42" name="TextBox 1041">
            <a:extLst>
              <a:ext uri="{FF2B5EF4-FFF2-40B4-BE49-F238E27FC236}">
                <a16:creationId xmlns:a16="http://schemas.microsoft.com/office/drawing/2014/main" id="{8FCED2C2-3796-0D6F-1738-22ADAEFFE3D6}"/>
              </a:ext>
            </a:extLst>
          </p:cNvPr>
          <p:cNvSpPr txBox="1"/>
          <p:nvPr/>
        </p:nvSpPr>
        <p:spPr>
          <a:xfrm>
            <a:off x="2234228" y="3899846"/>
            <a:ext cx="6549236" cy="44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 определяет 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управление образования</a:t>
            </a:r>
            <a:endParaRPr lang="x-none" sz="2149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54" name="Picture 8" descr="Picture background">
            <a:extLst>
              <a:ext uri="{FF2B5EF4-FFF2-40B4-BE49-F238E27FC236}">
                <a16:creationId xmlns:a16="http://schemas.microsoft.com/office/drawing/2014/main" id="{59741017-0835-CAC1-EADA-C6EDA9C50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94" y="4515168"/>
            <a:ext cx="574714" cy="37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6" name="TextBox 1055">
            <a:extLst>
              <a:ext uri="{FF2B5EF4-FFF2-40B4-BE49-F238E27FC236}">
                <a16:creationId xmlns:a16="http://schemas.microsoft.com/office/drawing/2014/main" id="{CED25F2F-431F-ADFF-DD8D-A6CA584E83BF}"/>
              </a:ext>
            </a:extLst>
          </p:cNvPr>
          <p:cNvSpPr txBox="1"/>
          <p:nvPr/>
        </p:nvSpPr>
        <p:spPr>
          <a:xfrm>
            <a:off x="734244" y="4950405"/>
            <a:ext cx="1982519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отбирает</a:t>
            </a: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включает</a:t>
            </a: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распределяет</a:t>
            </a: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финансирует</a:t>
            </a:r>
            <a:endParaRPr lang="x-none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58" name="Picture 12" descr="Picture background">
            <a:extLst>
              <a:ext uri="{FF2B5EF4-FFF2-40B4-BE49-F238E27FC236}">
                <a16:creationId xmlns:a16="http://schemas.microsoft.com/office/drawing/2014/main" id="{2128F172-7BE3-7170-4AE0-3FF8AEC88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394" y="4287080"/>
            <a:ext cx="1709809" cy="149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9" name="TextBox 1058">
            <a:extLst>
              <a:ext uri="{FF2B5EF4-FFF2-40B4-BE49-F238E27FC236}">
                <a16:creationId xmlns:a16="http://schemas.microsoft.com/office/drawing/2014/main" id="{E6A2E028-EE05-25FD-57CF-1ABF387A2374}"/>
              </a:ext>
            </a:extLst>
          </p:cNvPr>
          <p:cNvSpPr txBox="1"/>
          <p:nvPr/>
        </p:nvSpPr>
        <p:spPr>
          <a:xfrm>
            <a:off x="10331581" y="4799146"/>
            <a:ext cx="2423477" cy="85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выбирает сад</a:t>
            </a: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подтверждает услугу</a:t>
            </a: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оплачивает</a:t>
            </a:r>
            <a:endParaRPr lang="x-none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60" name="Picture 2" descr="Picture background">
            <a:extLst>
              <a:ext uri="{FF2B5EF4-FFF2-40B4-BE49-F238E27FC236}">
                <a16:creationId xmlns:a16="http://schemas.microsoft.com/office/drawing/2014/main" id="{5D696FD2-60E9-B486-F364-7C6CEB5A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9603" y="4754751"/>
            <a:ext cx="1085431" cy="105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Google Shape;2789;p7">
            <a:extLst>
              <a:ext uri="{FF2B5EF4-FFF2-40B4-BE49-F238E27FC236}">
                <a16:creationId xmlns:a16="http://schemas.microsoft.com/office/drawing/2014/main" id="{742C76EA-430E-3A61-052C-4714733BC42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916953" y="413723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2789;p7">
            <a:extLst>
              <a:ext uri="{FF2B5EF4-FFF2-40B4-BE49-F238E27FC236}">
                <a16:creationId xmlns:a16="http://schemas.microsoft.com/office/drawing/2014/main" id="{2283C7B2-EDB4-D34A-3210-CA2474C2AD0F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980264" y="533130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2789;p7">
            <a:extLst>
              <a:ext uri="{FF2B5EF4-FFF2-40B4-BE49-F238E27FC236}">
                <a16:creationId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455849" y="4920778"/>
            <a:ext cx="523417" cy="536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/>
          <p:cNvGrpSpPr/>
          <p:nvPr/>
        </p:nvGrpSpPr>
        <p:grpSpPr>
          <a:xfrm>
            <a:off x="3469047" y="4348617"/>
            <a:ext cx="2321527" cy="1645633"/>
            <a:chOff x="4875740" y="8219751"/>
            <a:chExt cx="3161107" cy="2307745"/>
          </a:xfrm>
        </p:grpSpPr>
        <p:pic>
          <p:nvPicPr>
            <p:cNvPr id="1043" name="Picture 2" descr="Picture background">
              <a:extLst>
                <a:ext uri="{FF2B5EF4-FFF2-40B4-BE49-F238E27FC236}">
                  <a16:creationId xmlns:a16="http://schemas.microsoft.com/office/drawing/2014/main" id="{7586E2DB-68BC-9FAA-02D5-A1336024FC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514" y="8631233"/>
              <a:ext cx="1477977" cy="1477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8" name="Треугольник 1047">
              <a:extLst>
                <a:ext uri="{FF2B5EF4-FFF2-40B4-BE49-F238E27FC236}">
                  <a16:creationId xmlns:a16="http://schemas.microsoft.com/office/drawing/2014/main" id="{3D8367AC-EC7C-B734-8AF6-D95735A72E02}"/>
                </a:ext>
              </a:extLst>
            </p:cNvPr>
            <p:cNvSpPr/>
            <p:nvPr/>
          </p:nvSpPr>
          <p:spPr>
            <a:xfrm rot="7100335">
              <a:off x="5191211" y="8346715"/>
              <a:ext cx="933889" cy="99136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9" name="Треугольник 1048">
              <a:extLst>
                <a:ext uri="{FF2B5EF4-FFF2-40B4-BE49-F238E27FC236}">
                  <a16:creationId xmlns:a16="http://schemas.microsoft.com/office/drawing/2014/main" id="{BBC6FA00-A891-64B7-32A3-F72C9C642998}"/>
                </a:ext>
              </a:extLst>
            </p:cNvPr>
            <p:cNvSpPr/>
            <p:nvPr/>
          </p:nvSpPr>
          <p:spPr>
            <a:xfrm rot="3931048">
              <a:off x="5154112" y="9534463"/>
              <a:ext cx="933889" cy="99136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0" name="Треугольник 1049">
              <a:extLst>
                <a:ext uri="{FF2B5EF4-FFF2-40B4-BE49-F238E27FC236}">
                  <a16:creationId xmlns:a16="http://schemas.microsoft.com/office/drawing/2014/main" id="{D3FAB554-7747-5818-0B15-DBE0BCDC9234}"/>
                </a:ext>
              </a:extLst>
            </p:cNvPr>
            <p:cNvSpPr/>
            <p:nvPr/>
          </p:nvSpPr>
          <p:spPr>
            <a:xfrm rot="18612696">
              <a:off x="6831505" y="9498098"/>
              <a:ext cx="961800" cy="96259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1" name="Треугольник 1050">
              <a:extLst>
                <a:ext uri="{FF2B5EF4-FFF2-40B4-BE49-F238E27FC236}">
                  <a16:creationId xmlns:a16="http://schemas.microsoft.com/office/drawing/2014/main" id="{34981760-56AE-5E89-D861-B993AFDCADA5}"/>
                </a:ext>
              </a:extLst>
            </p:cNvPr>
            <p:cNvSpPr/>
            <p:nvPr/>
          </p:nvSpPr>
          <p:spPr>
            <a:xfrm rot="13990218">
              <a:off x="6862019" y="8373168"/>
              <a:ext cx="933889" cy="99136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47" name="Google Shape;2789;p7">
              <a:extLst>
                <a:ext uri="{FF2B5EF4-FFF2-40B4-BE49-F238E27FC236}">
                  <a16:creationId xmlns:a16="http://schemas.microsoft.com/office/drawing/2014/main" id="{C5EF0143-1E9B-216C-FB4B-B155E34DE79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4876929" y="8231489"/>
              <a:ext cx="564595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4" name="Google Shape;2789;p7">
              <a:extLst>
                <a:ext uri="{FF2B5EF4-FFF2-40B4-BE49-F238E27FC236}">
                  <a16:creationId xmlns:a16="http://schemas.microsoft.com/office/drawing/2014/main" id="{4DFC063B-80F6-F363-793E-D6364AD098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7472253" y="8219751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5" name="Google Shape;2789;p7">
              <a:extLst>
                <a:ext uri="{FF2B5EF4-FFF2-40B4-BE49-F238E27FC236}">
                  <a16:creationId xmlns:a16="http://schemas.microsoft.com/office/drawing/2014/main" id="{5BA99E5C-B055-4E08-52C2-6B37E1A4CE3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7433427" y="9891530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6" name="Google Shape;2789;p7">
              <a:extLst>
                <a:ext uri="{FF2B5EF4-FFF2-40B4-BE49-F238E27FC236}">
                  <a16:creationId xmlns:a16="http://schemas.microsoft.com/office/drawing/2014/main" id="{8E537E29-103A-49A2-425E-D1B7B21ECAB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4875740" y="9888006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" name="Google Shape;2789;p7">
            <a:extLst>
              <a:ext uri="{FF2B5EF4-FFF2-40B4-BE49-F238E27FC236}">
                <a16:creationId xmlns:a16="http://schemas.microsoft.com/office/drawing/2014/main" id="{4DFC063B-80F6-F363-793E-D6364AD0985C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729671" y="4479477"/>
            <a:ext cx="564920" cy="505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2789;p7">
            <a:extLst>
              <a:ext uri="{FF2B5EF4-FFF2-40B4-BE49-F238E27FC236}">
                <a16:creationId xmlns:a16="http://schemas.microsoft.com/office/drawing/2014/main" id="{4DFC063B-80F6-F363-793E-D6364AD0985C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744769" y="5380398"/>
            <a:ext cx="596968" cy="439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8" descr="X Red Transparent | PNG Al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585" y="4546812"/>
            <a:ext cx="384862" cy="37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8" descr="X Red Transparent | PNG Al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865" y="5435165"/>
            <a:ext cx="384862" cy="37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Скругленный прямоугольник 102"/>
          <p:cNvSpPr/>
          <p:nvPr/>
        </p:nvSpPr>
        <p:spPr>
          <a:xfrm>
            <a:off x="17556464" y="4171439"/>
            <a:ext cx="444801" cy="1726904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КАЧЕСТВО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7569374" y="8433828"/>
            <a:ext cx="403852" cy="1618359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ЭФФЕКТИВНОСТЬ</a:t>
            </a:r>
          </a:p>
        </p:txBody>
      </p:sp>
      <p:sp>
        <p:nvSpPr>
          <p:cNvPr id="1025" name="Прямоугольник 1024">
            <a:extLst>
              <a:ext uri="{FF2B5EF4-FFF2-40B4-BE49-F238E27FC236}">
                <a16:creationId xmlns:a16="http://schemas.microsoft.com/office/drawing/2014/main" id="{7A16A0B2-7291-526A-1528-4D26868EBCF9}"/>
              </a:ext>
            </a:extLst>
          </p:cNvPr>
          <p:cNvSpPr/>
          <p:nvPr/>
        </p:nvSpPr>
        <p:spPr>
          <a:xfrm>
            <a:off x="8629426" y="1288736"/>
            <a:ext cx="109010" cy="87815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8211481" y="2286046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Стрелка вправо с вырезом 98"/>
          <p:cNvSpPr/>
          <p:nvPr/>
        </p:nvSpPr>
        <p:spPr>
          <a:xfrm>
            <a:off x="8145462" y="8933152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Стрелка вправо с вырезом 96"/>
          <p:cNvSpPr/>
          <p:nvPr/>
        </p:nvSpPr>
        <p:spPr>
          <a:xfrm>
            <a:off x="8154355" y="7179738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Стрелка вправо с вырезом 97"/>
          <p:cNvSpPr/>
          <p:nvPr/>
        </p:nvSpPr>
        <p:spPr>
          <a:xfrm>
            <a:off x="8127576" y="4862635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9642" y="4133544"/>
            <a:ext cx="1164462" cy="816862"/>
          </a:xfrm>
          <a:prstGeom prst="rect">
            <a:avLst/>
          </a:prstGeom>
        </p:spPr>
      </p:pic>
      <p:pic>
        <p:nvPicPr>
          <p:cNvPr id="105" name="Google Shape;2789;p7">
            <a:extLst>
              <a:ext uri="{FF2B5EF4-FFF2-40B4-BE49-F238E27FC236}">
                <a16:creationId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5939671" y="406190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2789;p7">
            <a:extLst>
              <a:ext uri="{FF2B5EF4-FFF2-40B4-BE49-F238E27FC236}">
                <a16:creationId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6006655" y="5283869"/>
            <a:ext cx="523417" cy="536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Группа 107"/>
          <p:cNvGrpSpPr/>
          <p:nvPr/>
        </p:nvGrpSpPr>
        <p:grpSpPr>
          <a:xfrm>
            <a:off x="3976993" y="6811398"/>
            <a:ext cx="1259287" cy="1241790"/>
            <a:chOff x="1070603" y="6811398"/>
            <a:chExt cx="1259287" cy="1241790"/>
          </a:xfrm>
        </p:grpSpPr>
        <p:pic>
          <p:nvPicPr>
            <p:cNvPr id="109" name="Google Shape;2789;p7">
              <a:extLst>
                <a:ext uri="{FF2B5EF4-FFF2-40B4-BE49-F238E27FC236}">
                  <a16:creationId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Picture 2" descr="Picture background">
              <a:extLst>
                <a:ext uri="{FF2B5EF4-FFF2-40B4-BE49-F238E27FC236}">
                  <a16:creationId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1" name="Группа 110"/>
          <p:cNvGrpSpPr/>
          <p:nvPr/>
        </p:nvGrpSpPr>
        <p:grpSpPr>
          <a:xfrm>
            <a:off x="6531523" y="6811398"/>
            <a:ext cx="1259287" cy="1241790"/>
            <a:chOff x="1070603" y="6811398"/>
            <a:chExt cx="1259287" cy="1241790"/>
          </a:xfrm>
        </p:grpSpPr>
        <p:pic>
          <p:nvPicPr>
            <p:cNvPr id="112" name="Google Shape;2789;p7">
              <a:extLst>
                <a:ext uri="{FF2B5EF4-FFF2-40B4-BE49-F238E27FC236}">
                  <a16:creationId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Picture 2" descr="Picture background">
              <a:extLst>
                <a:ext uri="{FF2B5EF4-FFF2-40B4-BE49-F238E27FC236}">
                  <a16:creationId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4" name="Google Shape;2789;p7">
            <a:extLst>
              <a:ext uri="{FF2B5EF4-FFF2-40B4-BE49-F238E27FC236}">
                <a16:creationId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594135" y="6982736"/>
            <a:ext cx="802675" cy="806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2789;p7">
            <a:extLst>
              <a:ext uri="{FF2B5EF4-FFF2-40B4-BE49-F238E27FC236}">
                <a16:creationId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5119378" y="6982736"/>
            <a:ext cx="802675" cy="8063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2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Shape 5"/>
          <p:cNvSpPr/>
          <p:nvPr/>
        </p:nvSpPr>
        <p:spPr>
          <a:xfrm>
            <a:off x="9592610" y="1485900"/>
            <a:ext cx="8695390" cy="88011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E23C682-6C54-1EB9-4724-F52F54DE88D2}"/>
              </a:ext>
            </a:extLst>
          </p:cNvPr>
          <p:cNvSpPr txBox="1"/>
          <p:nvPr/>
        </p:nvSpPr>
        <p:spPr>
          <a:xfrm>
            <a:off x="1219200" y="276260"/>
            <a:ext cx="1623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ДОГОВОР </a:t>
            </a:r>
            <a:r>
              <a:rPr lang="ru-RU" dirty="0"/>
              <a:t>С </a:t>
            </a:r>
            <a:r>
              <a:rPr lang="ru-RU" dirty="0" smtClean="0"/>
              <a:t>КАЖДОЙ ДОШКОЛЬНОЙ ОРГАНИЗАЦИЕЙ </a:t>
            </a:r>
            <a:r>
              <a:rPr lang="ru-RU" dirty="0"/>
              <a:t>НЕ ЗАКЛЮЧАЕТСЯ</a:t>
            </a:r>
          </a:p>
        </p:txBody>
      </p:sp>
      <p:sp>
        <p:nvSpPr>
          <p:cNvPr id="64" name="Freeform 18"/>
          <p:cNvSpPr/>
          <p:nvPr/>
        </p:nvSpPr>
        <p:spPr>
          <a:xfrm rot="10800000">
            <a:off x="243801" y="647700"/>
            <a:ext cx="493064" cy="426670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A066CB"/>
          </a:solidFill>
        </p:spPr>
      </p:sp>
      <p:sp>
        <p:nvSpPr>
          <p:cNvPr id="65" name="AutoShape 5"/>
          <p:cNvSpPr/>
          <p:nvPr/>
        </p:nvSpPr>
        <p:spPr>
          <a:xfrm>
            <a:off x="0" y="1485900"/>
            <a:ext cx="9030232" cy="88011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00" y="3101743"/>
            <a:ext cx="1071790" cy="1071790"/>
          </a:xfrm>
          <a:prstGeom prst="rect">
            <a:avLst/>
          </a:prstGeom>
        </p:spPr>
      </p:pic>
      <p:pic>
        <p:nvPicPr>
          <p:cNvPr id="67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4" y="1611478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3" y="2466163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3" y="3299385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Соединительная линия уступом 70"/>
          <p:cNvCxnSpPr/>
          <p:nvPr/>
        </p:nvCxnSpPr>
        <p:spPr>
          <a:xfrm rot="5400000" flipH="1" flipV="1">
            <a:off x="4002981" y="2069544"/>
            <a:ext cx="871294" cy="685800"/>
          </a:xfrm>
          <a:prstGeom prst="bentConnector3">
            <a:avLst>
              <a:gd name="adj1" fmla="val 9770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Соединительная линия уступом 71"/>
          <p:cNvCxnSpPr/>
          <p:nvPr/>
        </p:nvCxnSpPr>
        <p:spPr>
          <a:xfrm rot="16200000" flipH="1">
            <a:off x="3543592" y="3416943"/>
            <a:ext cx="1790072" cy="685800"/>
          </a:xfrm>
          <a:prstGeom prst="bentConnector3">
            <a:avLst>
              <a:gd name="adj1" fmla="val 9957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4095728" y="2848091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Рисунок 7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613" y="1775388"/>
            <a:ext cx="566728" cy="566728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319" y="2552889"/>
            <a:ext cx="566728" cy="566728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500" y="4356357"/>
            <a:ext cx="566728" cy="566728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BFF8F1C1-9870-62BD-A0C2-58AA89726EC9}"/>
              </a:ext>
            </a:extLst>
          </p:cNvPr>
          <p:cNvSpPr txBox="1"/>
          <p:nvPr/>
        </p:nvSpPr>
        <p:spPr>
          <a:xfrm>
            <a:off x="1592705" y="3304656"/>
            <a:ext cx="19231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Заключает договор госзакупок с каждой организацией</a:t>
            </a:r>
          </a:p>
        </p:txBody>
      </p:sp>
      <p:pic>
        <p:nvPicPr>
          <p:cNvPr id="78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542437" y="5148482"/>
            <a:ext cx="493288" cy="56297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DBD5CFD0-0D7F-DDA0-5E6A-D6A72606A1E5}"/>
              </a:ext>
            </a:extLst>
          </p:cNvPr>
          <p:cNvSpPr txBox="1"/>
          <p:nvPr/>
        </p:nvSpPr>
        <p:spPr>
          <a:xfrm>
            <a:off x="4622194" y="5264586"/>
            <a:ext cx="1258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Нет договора</a:t>
            </a: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5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160892" y="5388054"/>
            <a:ext cx="566742" cy="6468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Прямая со стрелкой 86"/>
          <p:cNvCxnSpPr/>
          <p:nvPr/>
        </p:nvCxnSpPr>
        <p:spPr>
          <a:xfrm>
            <a:off x="5763095" y="1944019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5763095" y="2796583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5763096" y="3779326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Фигура"/>
          <p:cNvSpPr/>
          <p:nvPr/>
        </p:nvSpPr>
        <p:spPr>
          <a:xfrm rot="16200000">
            <a:off x="7779709" y="2492884"/>
            <a:ext cx="1544022" cy="2116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pic>
        <p:nvPicPr>
          <p:cNvPr id="94" name="Рисунок 9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6608" y="1596556"/>
            <a:ext cx="867524" cy="867524"/>
          </a:xfrm>
          <a:prstGeom prst="rect">
            <a:avLst/>
          </a:prstGeom>
        </p:spPr>
      </p:pic>
      <p:cxnSp>
        <p:nvCxnSpPr>
          <p:cNvPr id="96" name="Прямая со стрелкой 95"/>
          <p:cNvCxnSpPr/>
          <p:nvPr/>
        </p:nvCxnSpPr>
        <p:spPr>
          <a:xfrm flipH="1">
            <a:off x="14183300" y="2822918"/>
            <a:ext cx="1" cy="32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DBD5CFD0-0D7F-DDA0-5E6A-D6A72606A1E5}"/>
              </a:ext>
            </a:extLst>
          </p:cNvPr>
          <p:cNvSpPr txBox="1"/>
          <p:nvPr/>
        </p:nvSpPr>
        <p:spPr>
          <a:xfrm>
            <a:off x="12649200" y="3088945"/>
            <a:ext cx="3462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Отдел образования (ОО)</a:t>
            </a:r>
            <a:endParaRPr lang="x-non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50BD633-F610-7AB4-37AC-02304CF9E1B0}"/>
              </a:ext>
            </a:extLst>
          </p:cNvPr>
          <p:cNvSpPr txBox="1"/>
          <p:nvPr/>
        </p:nvSpPr>
        <p:spPr>
          <a:xfrm>
            <a:off x="13025894" y="4497774"/>
            <a:ext cx="2441185" cy="71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24" b="1" dirty="0">
                <a:latin typeface="Arial" panose="020B0604020202020204" pitchFamily="34" charset="0"/>
                <a:cs typeface="Arial" panose="020B0604020202020204" pitchFamily="34" charset="0"/>
              </a:rPr>
              <a:t>Договор присоединения</a:t>
            </a:r>
            <a:endParaRPr lang="x-none" sz="202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3255531" y="6161839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1743835" y="6161839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4604132" y="6148239"/>
            <a:ext cx="640197" cy="73063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3913C2C7-0742-4DC2-7477-15CDD7F511BD}"/>
              </a:ext>
            </a:extLst>
          </p:cNvPr>
          <p:cNvSpPr/>
          <p:nvPr/>
        </p:nvSpPr>
        <p:spPr>
          <a:xfrm>
            <a:off x="12362544" y="2464080"/>
            <a:ext cx="38774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УО поручает размещение ГОЗ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Прямоугольник: скругленные углы 35">
            <a:extLst>
              <a:ext uri="{FF2B5EF4-FFF2-40B4-BE49-F238E27FC236}">
                <a16:creationId xmlns:a16="http://schemas.microsoft.com/office/drawing/2014/main" id="{B3490F36-17FA-8DC6-16F3-BE2B3F678C45}"/>
              </a:ext>
            </a:extLst>
          </p:cNvPr>
          <p:cNvSpPr/>
          <p:nvPr/>
        </p:nvSpPr>
        <p:spPr>
          <a:xfrm>
            <a:off x="243801" y="7446177"/>
            <a:ext cx="7974661" cy="2709332"/>
          </a:xfrm>
          <a:prstGeom prst="roundRect">
            <a:avLst>
              <a:gd name="adj" fmla="val 10868"/>
            </a:avLst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94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6AC8A87-795F-BD26-787F-83B1FBC5AE33}"/>
              </a:ext>
            </a:extLst>
          </p:cNvPr>
          <p:cNvSpPr txBox="1"/>
          <p:nvPr/>
        </p:nvSpPr>
        <p:spPr>
          <a:xfrm>
            <a:off x="426636" y="7860260"/>
            <a:ext cx="7608990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1202" indent="-471202" algn="just">
              <a:spcAft>
                <a:spcPts val="989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x-none" sz="2000" dirty="0">
                <a:latin typeface="Arial" panose="020B0604020202020204" pitchFamily="34" charset="0"/>
                <a:cs typeface="Arial" panose="020B0604020202020204" pitchFamily="34" charset="0"/>
              </a:rPr>
              <a:t>финансируется «место» в дошкольной организации</a:t>
            </a:r>
          </a:p>
          <a:p>
            <a:pPr marL="471202" indent="-471202" algn="just">
              <a:spcAft>
                <a:spcPts val="989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x-none" sz="2000" dirty="0">
                <a:latin typeface="Arial" panose="020B0604020202020204" pitchFamily="34" charset="0"/>
                <a:cs typeface="Arial" panose="020B0604020202020204" pitchFamily="34" charset="0"/>
              </a:rPr>
              <a:t>заключается отдельный договор с каждой организацией</a:t>
            </a:r>
          </a:p>
          <a:p>
            <a:pPr marL="471202" indent="-471202" algn="just">
              <a:spcAft>
                <a:spcPts val="989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x-none" sz="2000" dirty="0">
                <a:latin typeface="Arial" panose="020B0604020202020204" pitchFamily="34" charset="0"/>
                <a:cs typeface="Arial" panose="020B0604020202020204" pitchFamily="34" charset="0"/>
              </a:rPr>
              <a:t>сложности по изменению объемов принятых обязательств </a:t>
            </a: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(в случае недобора детей ДО</a:t>
            </a:r>
            <a:r>
              <a:rPr lang="x-none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отдел образования </a:t>
            </a:r>
            <a:r>
              <a:rPr lang="x-none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может оперативно перераспределить места)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C73D485-6EBC-247D-8757-8E6F44E9A06D}"/>
              </a:ext>
            </a:extLst>
          </p:cNvPr>
          <p:cNvSpPr txBox="1"/>
          <p:nvPr/>
        </p:nvSpPr>
        <p:spPr>
          <a:xfrm>
            <a:off x="268144" y="6999610"/>
            <a:ext cx="2414453" cy="495313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sz="2309" b="1" dirty="0">
                <a:latin typeface="Arial" panose="020B0604020202020204" pitchFamily="34" charset="0"/>
                <a:cs typeface="Arial" panose="020B0604020202020204" pitchFamily="34" charset="0"/>
              </a:rPr>
              <a:t>МИНУСЫ:</a:t>
            </a:r>
          </a:p>
        </p:txBody>
      </p:sp>
      <p:sp>
        <p:nvSpPr>
          <p:cNvPr id="130" name="Прямоугольник: скругленные углы 42">
            <a:extLst>
              <a:ext uri="{FF2B5EF4-FFF2-40B4-BE49-F238E27FC236}">
                <a16:creationId xmlns:a16="http://schemas.microsoft.com/office/drawing/2014/main" id="{3F34ED32-F43E-B006-D63D-7F58A14CDD5C}"/>
              </a:ext>
            </a:extLst>
          </p:cNvPr>
          <p:cNvSpPr/>
          <p:nvPr/>
        </p:nvSpPr>
        <p:spPr>
          <a:xfrm>
            <a:off x="9982200" y="7462635"/>
            <a:ext cx="8076478" cy="2692874"/>
          </a:xfrm>
          <a:prstGeom prst="roundRect">
            <a:avLst>
              <a:gd name="adj" fmla="val 10868"/>
            </a:avLst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94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B4FA2DE-A471-C591-1FAC-0F21BAE2F903}"/>
              </a:ext>
            </a:extLst>
          </p:cNvPr>
          <p:cNvSpPr txBox="1"/>
          <p:nvPr/>
        </p:nvSpPr>
        <p:spPr>
          <a:xfrm>
            <a:off x="10140262" y="7715493"/>
            <a:ext cx="7810606" cy="222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x-none" sz="1979" dirty="0">
                <a:latin typeface="Arial" panose="020B0604020202020204" pitchFamily="34" charset="0"/>
                <a:cs typeface="Arial" panose="020B0604020202020204" pitchFamily="34" charset="0"/>
              </a:rPr>
              <a:t>отсутствие закрепления госзаказа за дошкольной организацией</a:t>
            </a: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x-none" sz="1979" dirty="0">
                <a:latin typeface="Arial" panose="020B0604020202020204" pitchFamily="34" charset="0"/>
                <a:cs typeface="Arial" panose="020B0604020202020204" pitchFamily="34" charset="0"/>
              </a:rPr>
              <a:t>сокращение трудозатрат</a:t>
            </a: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x-none" sz="1979" dirty="0">
                <a:latin typeface="Arial" panose="020B0604020202020204" pitchFamily="34" charset="0"/>
                <a:cs typeface="Arial" panose="020B0604020202020204" pitchFamily="34" charset="0"/>
              </a:rPr>
              <a:t>переток финансирования с одной в другую организацию в случае недобора в первой, т.е. свободный переход детей </a:t>
            </a: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x-none" sz="1979" dirty="0">
                <a:latin typeface="Arial" panose="020B0604020202020204" pitchFamily="34" charset="0"/>
                <a:cs typeface="Arial" panose="020B0604020202020204" pitchFamily="34" charset="0"/>
              </a:rPr>
              <a:t>свободный вход новых игроков</a:t>
            </a:r>
            <a:endParaRPr lang="ru-RU" sz="197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проведение СУР с использованием всех баз ГО</a:t>
            </a:r>
            <a:endParaRPr lang="x-none" sz="197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46F5A82-1F96-766B-06C8-6709BF816C43}"/>
              </a:ext>
            </a:extLst>
          </p:cNvPr>
          <p:cNvSpPr txBox="1"/>
          <p:nvPr/>
        </p:nvSpPr>
        <p:spPr>
          <a:xfrm>
            <a:off x="10123853" y="7198520"/>
            <a:ext cx="2260179" cy="495313"/>
          </a:xfrm>
          <a:prstGeom prst="roundRect">
            <a:avLst/>
          </a:prstGeom>
          <a:solidFill>
            <a:srgbClr val="59AAF2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x-none" sz="2309" b="1" dirty="0">
                <a:latin typeface="Arial" panose="020B0604020202020204" pitchFamily="34" charset="0"/>
                <a:cs typeface="Arial" panose="020B0604020202020204" pitchFamily="34" charset="0"/>
              </a:rPr>
              <a:t>ПЛЮСЫ: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10EB77D-3AAD-9BE8-DD9C-0D53E5EE46AB}"/>
              </a:ext>
            </a:extLst>
          </p:cNvPr>
          <p:cNvSpPr txBox="1"/>
          <p:nvPr/>
        </p:nvSpPr>
        <p:spPr>
          <a:xfrm>
            <a:off x="10159995" y="3576398"/>
            <a:ext cx="8133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721" indent="-282721">
              <a:buFont typeface="Wingdings" pitchFamily="2" charset="2"/>
              <a:buChar char="§"/>
            </a:pPr>
            <a:r>
              <a:rPr lang="x-none" sz="1600" dirty="0">
                <a:latin typeface="Arial" panose="020B0604020202020204" pitchFamily="34" charset="0"/>
                <a:cs typeface="Arial" panose="020B0604020202020204" pitchFamily="34" charset="0"/>
              </a:rPr>
              <a:t>Размещает договор присоединения на портале госзакупок</a:t>
            </a:r>
          </a:p>
          <a:p>
            <a:pPr marL="282721" indent="-282721">
              <a:buFont typeface="Wingdings" pitchFamily="2" charset="2"/>
              <a:buChar char="§"/>
            </a:pPr>
            <a:r>
              <a:rPr lang="x-none" sz="1600" dirty="0">
                <a:latin typeface="Arial" panose="020B0604020202020204" pitchFamily="34" charset="0"/>
                <a:cs typeface="Arial" panose="020B0604020202020204" pitchFamily="34" charset="0"/>
              </a:rPr>
              <a:t>Направляет уведомление </a:t>
            </a:r>
            <a:r>
              <a:rPr lang="x-non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x-none" sz="1600" dirty="0">
                <a:latin typeface="Arial" panose="020B0604020202020204" pitchFamily="34" charset="0"/>
                <a:cs typeface="Arial" panose="020B0604020202020204" pitchFamily="34" charset="0"/>
              </a:rPr>
              <a:t>присоединении к договору с приложением заявления</a:t>
            </a:r>
          </a:p>
        </p:txBody>
      </p:sp>
      <p:sp>
        <p:nvSpPr>
          <p:cNvPr id="134" name="Фигура"/>
          <p:cNvSpPr/>
          <p:nvPr/>
        </p:nvSpPr>
        <p:spPr>
          <a:xfrm rot="16200000">
            <a:off x="7779710" y="5679065"/>
            <a:ext cx="1544022" cy="2116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6C09F30-8F83-3F72-5FED-5C499F3D67CC}"/>
              </a:ext>
            </a:extLst>
          </p:cNvPr>
          <p:cNvSpPr txBox="1"/>
          <p:nvPr/>
        </p:nvSpPr>
        <p:spPr>
          <a:xfrm>
            <a:off x="10798156" y="5250738"/>
            <a:ext cx="6896659" cy="64698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A066C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x-none" sz="1600" dirty="0">
                <a:latin typeface="Arial" panose="020B0604020202020204" pitchFamily="34" charset="0"/>
                <a:cs typeface="Arial" panose="020B0604020202020204" pitchFamily="34" charset="0"/>
              </a:rPr>
              <a:t>Присоединяются посредством подписания заявления на портале госзакупок</a:t>
            </a:r>
          </a:p>
        </p:txBody>
      </p:sp>
      <p:cxnSp>
        <p:nvCxnSpPr>
          <p:cNvPr id="142" name="Прямая со стрелкой 141"/>
          <p:cNvCxnSpPr/>
          <p:nvPr/>
        </p:nvCxnSpPr>
        <p:spPr>
          <a:xfrm flipH="1">
            <a:off x="14183300" y="4159936"/>
            <a:ext cx="1" cy="32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3" y="4105412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Прямая со стрелкой 143"/>
          <p:cNvCxnSpPr/>
          <p:nvPr/>
        </p:nvCxnSpPr>
        <p:spPr>
          <a:xfrm>
            <a:off x="5763096" y="4585353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 стрелкой 149"/>
          <p:cNvCxnSpPr/>
          <p:nvPr/>
        </p:nvCxnSpPr>
        <p:spPr>
          <a:xfrm>
            <a:off x="4095728" y="3790088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Рисунок 15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319" y="3466132"/>
            <a:ext cx="566728" cy="566728"/>
          </a:xfrm>
          <a:prstGeom prst="rect">
            <a:avLst/>
          </a:prstGeom>
        </p:spPr>
      </p:pic>
      <p:pic>
        <p:nvPicPr>
          <p:cNvPr id="152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6111346" y="6148239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" name="Прямая со стрелкой 153"/>
          <p:cNvCxnSpPr/>
          <p:nvPr/>
        </p:nvCxnSpPr>
        <p:spPr>
          <a:xfrm flipV="1">
            <a:off x="12063933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/>
          <p:nvPr/>
        </p:nvCxnSpPr>
        <p:spPr>
          <a:xfrm flipV="1">
            <a:off x="13577550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 стрелкой 167"/>
          <p:cNvCxnSpPr/>
          <p:nvPr/>
        </p:nvCxnSpPr>
        <p:spPr>
          <a:xfrm flipV="1">
            <a:off x="14922749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 стрелкой 168"/>
          <p:cNvCxnSpPr/>
          <p:nvPr/>
        </p:nvCxnSpPr>
        <p:spPr>
          <a:xfrm flipV="1">
            <a:off x="16459200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Прямоугольник 169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13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AutoShape 5"/>
          <p:cNvSpPr/>
          <p:nvPr/>
        </p:nvSpPr>
        <p:spPr>
          <a:xfrm>
            <a:off x="-4861" y="5418911"/>
            <a:ext cx="18301826" cy="4868089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23" name="Стрелка вправо 22"/>
          <p:cNvSpPr/>
          <p:nvPr/>
        </p:nvSpPr>
        <p:spPr>
          <a:xfrm>
            <a:off x="343834" y="1343380"/>
            <a:ext cx="17725371" cy="1119562"/>
          </a:xfrm>
          <a:prstGeom prst="rightArrow">
            <a:avLst>
              <a:gd name="adj1" fmla="val 50000"/>
              <a:gd name="adj2" fmla="val 1304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14"/>
          <p:cNvGrpSpPr/>
          <p:nvPr/>
        </p:nvGrpSpPr>
        <p:grpSpPr>
          <a:xfrm>
            <a:off x="-1" y="0"/>
            <a:ext cx="7366545" cy="620315"/>
            <a:chOff x="1521138" y="697844"/>
            <a:chExt cx="9822062" cy="827087"/>
          </a:xfrm>
        </p:grpSpPr>
        <p:grpSp>
          <p:nvGrpSpPr>
            <p:cNvPr id="7" name="Group 15"/>
            <p:cNvGrpSpPr/>
            <p:nvPr/>
          </p:nvGrpSpPr>
          <p:grpSpPr>
            <a:xfrm rot="-10800000">
              <a:off x="1521138" y="697844"/>
              <a:ext cx="9624837" cy="827087"/>
              <a:chOff x="2886227" y="1762128"/>
              <a:chExt cx="22784924" cy="1957970"/>
            </a:xfrm>
          </p:grpSpPr>
          <p:sp>
            <p:nvSpPr>
              <p:cNvPr id="9" name="Freeform 16"/>
              <p:cNvSpPr/>
              <p:nvPr/>
            </p:nvSpPr>
            <p:spPr>
              <a:xfrm>
                <a:off x="2886227" y="1762128"/>
                <a:ext cx="22784924" cy="1957970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8" name="TextBox 17"/>
            <p:cNvSpPr txBox="1"/>
            <p:nvPr/>
          </p:nvSpPr>
          <p:spPr>
            <a:xfrm>
              <a:off x="2605597" y="744788"/>
              <a:ext cx="8737603" cy="6565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ru-RU" sz="3200" b="1" spc="-139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Схема оплаты</a:t>
              </a:r>
              <a:endParaRPr lang="en-US" sz="3200" b="1" spc="-139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9" name="Рисунок 10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040" y="1323751"/>
            <a:ext cx="865640" cy="86564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716" y="1437649"/>
            <a:ext cx="917443" cy="917443"/>
          </a:xfrm>
          <a:prstGeom prst="rect">
            <a:avLst/>
          </a:prstGeom>
        </p:spPr>
      </p:pic>
      <p:sp>
        <p:nvSpPr>
          <p:cNvPr id="110" name="Lorem Ipsum is simply dummy text of the printing and typesetting industry Ipsum"/>
          <p:cNvSpPr txBox="1"/>
          <p:nvPr/>
        </p:nvSpPr>
        <p:spPr>
          <a:xfrm>
            <a:off x="402563" y="2373543"/>
            <a:ext cx="2153307" cy="87560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ежедневно заполняет табель посещаемости</a:t>
            </a: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AutoShape 2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4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1" name="Lorem Ipsum is simply dummy text of the printing and typesetting industry Ipsum"/>
          <p:cNvSpPr txBox="1"/>
          <p:nvPr/>
        </p:nvSpPr>
        <p:spPr>
          <a:xfrm>
            <a:off x="3430607" y="2510639"/>
            <a:ext cx="2893993" cy="95646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основании табеля на 15 число делает расчет в своей ИС</a:t>
            </a: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Рисунок 11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5652" y="1391761"/>
            <a:ext cx="1014081" cy="1014081"/>
          </a:xfrm>
          <a:prstGeom prst="rect">
            <a:avLst/>
          </a:prstGeom>
        </p:spPr>
      </p:pic>
      <p:sp>
        <p:nvSpPr>
          <p:cNvPr id="113" name="Lorem Ipsum is simply dummy text of the printing and typesetting industry Ipsum"/>
          <p:cNvSpPr txBox="1"/>
          <p:nvPr/>
        </p:nvSpPr>
        <p:spPr>
          <a:xfrm>
            <a:off x="6616675" y="2553226"/>
            <a:ext cx="2657778" cy="91387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своей ИС создает учетные записи для каждой 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endParaRPr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Рисунок 1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22859" y="1344740"/>
            <a:ext cx="968491" cy="968491"/>
          </a:xfrm>
          <a:prstGeom prst="rect">
            <a:avLst/>
          </a:prstGeom>
        </p:spPr>
      </p:pic>
      <p:sp>
        <p:nvSpPr>
          <p:cNvPr id="115" name="Lorem Ipsum is simply dummy text of the printing and typesetting industry Ipsum"/>
          <p:cNvSpPr txBox="1"/>
          <p:nvPr/>
        </p:nvSpPr>
        <p:spPr>
          <a:xfrm>
            <a:off x="9274453" y="2445898"/>
            <a:ext cx="2896247" cy="12382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своем кабинете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ИС 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согласовывает/отклоняет расчет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Соединительная линия уступом 27"/>
          <p:cNvCxnSpPr>
            <a:stCxn id="114" idx="3"/>
          </p:cNvCxnSpPr>
          <p:nvPr/>
        </p:nvCxnSpPr>
        <p:spPr>
          <a:xfrm flipV="1">
            <a:off x="11291350" y="930572"/>
            <a:ext cx="1868106" cy="949839"/>
          </a:xfrm>
          <a:prstGeom prst="bentConnector3">
            <a:avLst>
              <a:gd name="adj1" fmla="val 636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Группа 115"/>
          <p:cNvGrpSpPr/>
          <p:nvPr/>
        </p:nvGrpSpPr>
        <p:grpSpPr>
          <a:xfrm>
            <a:off x="12207118" y="1017956"/>
            <a:ext cx="612907" cy="560118"/>
            <a:chOff x="12493493" y="3879841"/>
            <a:chExt cx="612907" cy="560118"/>
          </a:xfrm>
        </p:grpSpPr>
        <p:sp>
          <p:nvSpPr>
            <p:cNvPr id="117" name="Овал 116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95D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12572961" y="3972754"/>
              <a:ext cx="5164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Fira Sans Light"/>
                  <a:cs typeface="Arial" panose="020B0604020202020204" pitchFamily="34" charset="0"/>
                  <a:sym typeface="Fira Sans Light"/>
                </a:rPr>
                <a:t>ДА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2" name="Lorem Ipsum is simply dummy text of the printing and typesetting industry Ipsum"/>
          <p:cNvSpPr txBox="1"/>
          <p:nvPr/>
        </p:nvSpPr>
        <p:spPr>
          <a:xfrm>
            <a:off x="13186350" y="506990"/>
            <a:ext cx="1431609" cy="84716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утверждает акт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14617959" y="953399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Lorem Ipsum is simply dummy text of the printing and typesetting industry Ipsum"/>
          <p:cNvSpPr txBox="1"/>
          <p:nvPr/>
        </p:nvSpPr>
        <p:spPr>
          <a:xfrm>
            <a:off x="15025853" y="485308"/>
            <a:ext cx="1431609" cy="8688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выставляет ЭСФ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Прямая со стрелкой 123"/>
          <p:cNvCxnSpPr/>
          <p:nvPr/>
        </p:nvCxnSpPr>
        <p:spPr>
          <a:xfrm>
            <a:off x="16457462" y="939324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Lorem Ipsum is simply dummy text of the printing and typesetting industry Ipsum"/>
          <p:cNvSpPr txBox="1"/>
          <p:nvPr/>
        </p:nvSpPr>
        <p:spPr>
          <a:xfrm>
            <a:off x="16865356" y="574495"/>
            <a:ext cx="1431609" cy="81726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производит оплаты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6" name="Соединительная линия уступом 125"/>
          <p:cNvCxnSpPr/>
          <p:nvPr/>
        </p:nvCxnSpPr>
        <p:spPr>
          <a:xfrm>
            <a:off x="11291350" y="2094994"/>
            <a:ext cx="1938287" cy="699611"/>
          </a:xfrm>
          <a:prstGeom prst="bentConnector3">
            <a:avLst>
              <a:gd name="adj1" fmla="val 6248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Группа 118"/>
          <p:cNvGrpSpPr/>
          <p:nvPr/>
        </p:nvGrpSpPr>
        <p:grpSpPr>
          <a:xfrm>
            <a:off x="12190352" y="2375491"/>
            <a:ext cx="663097" cy="560118"/>
            <a:chOff x="12493493" y="3879841"/>
            <a:chExt cx="663097" cy="560118"/>
          </a:xfrm>
        </p:grpSpPr>
        <p:sp>
          <p:nvSpPr>
            <p:cNvPr id="120" name="Овал 119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FF49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12510259" y="3975234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НЕТ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7" name="Lorem Ipsum is simply dummy text of the printing and typesetting industry Ipsum"/>
          <p:cNvSpPr txBox="1"/>
          <p:nvPr/>
        </p:nvSpPr>
        <p:spPr>
          <a:xfrm>
            <a:off x="13186349" y="2510638"/>
            <a:ext cx="1812610" cy="95646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отрабатывает табель в ИС ОО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8" name="Прямая со стрелкой 127"/>
          <p:cNvCxnSpPr/>
          <p:nvPr/>
        </p:nvCxnSpPr>
        <p:spPr>
          <a:xfrm>
            <a:off x="14835353" y="2837833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Lorem Ipsum is simply dummy text of the printing and typesetting industry Ipsum"/>
          <p:cNvSpPr txBox="1"/>
          <p:nvPr/>
        </p:nvSpPr>
        <p:spPr>
          <a:xfrm>
            <a:off x="15392399" y="2588937"/>
            <a:ext cx="2511858" cy="6602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 по исправленному табелю делает расчет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48328" y="1285202"/>
            <a:ext cx="1111620" cy="1111620"/>
          </a:xfrm>
          <a:prstGeom prst="rect">
            <a:avLst/>
          </a:prstGeom>
        </p:spPr>
      </p:pic>
      <p:sp>
        <p:nvSpPr>
          <p:cNvPr id="76" name="Прямоугольник 75"/>
          <p:cNvSpPr/>
          <p:nvPr/>
        </p:nvSpPr>
        <p:spPr>
          <a:xfrm>
            <a:off x="230516" y="3728225"/>
            <a:ext cx="6856083" cy="1323439"/>
          </a:xfrm>
          <a:prstGeom prst="rect">
            <a:avLst/>
          </a:prstGeom>
          <a:ln w="6350">
            <a:noFill/>
            <a:prstDash val="dash"/>
          </a:ln>
        </p:spPr>
        <p:txBody>
          <a:bodyPr wrap="square">
            <a:spAutoFit/>
          </a:bodyPr>
          <a:lstStyle/>
          <a:p>
            <a:r>
              <a:rPr lang="ru-RU" sz="16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ИС 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МИО </a:t>
            </a:r>
            <a:r>
              <a:rPr lang="ru-RU" sz="16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формирует табель 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 1 по 15 число по факту посещения с 15 до конца месяца по прогнозу</a:t>
            </a:r>
          </a:p>
          <a:p>
            <a:endParaRPr lang="ru-RU" sz="1600" spc="10" dirty="0" smtClean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  <a:p>
            <a:r>
              <a:rPr lang="ru-RU" sz="16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 1 по 10 число следующего месяца родитель подписывает табель</a:t>
            </a:r>
          </a:p>
          <a:p>
            <a:r>
              <a:rPr lang="ru-RU" sz="1600" spc="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Производится перерасчет за предыдущий месяц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9342" y="3684135"/>
            <a:ext cx="7267202" cy="1674896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Lorem Ipsum is simply dummy text of the printing and typesetting industry Ipsum"/>
          <p:cNvSpPr txBox="1"/>
          <p:nvPr/>
        </p:nvSpPr>
        <p:spPr>
          <a:xfrm>
            <a:off x="6243538" y="6345923"/>
            <a:ext cx="5850634" cy="6159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l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ВАУЧЕР ФИНАНСИРУЕТСЯ ПРИ: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Группа 79"/>
          <p:cNvGrpSpPr/>
          <p:nvPr/>
        </p:nvGrpSpPr>
        <p:grpSpPr>
          <a:xfrm>
            <a:off x="26401" y="7870913"/>
            <a:ext cx="5870575" cy="1464944"/>
            <a:chOff x="32545" y="1949368"/>
            <a:chExt cx="5004197" cy="526343"/>
          </a:xfrm>
        </p:grpSpPr>
        <p:sp>
          <p:nvSpPr>
            <p:cNvPr id="81" name="Прямоугольник 80"/>
            <p:cNvSpPr/>
            <p:nvPr/>
          </p:nvSpPr>
          <p:spPr>
            <a:xfrm>
              <a:off x="1023433" y="1949368"/>
              <a:ext cx="4013309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2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84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86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85" name="TextBox 14"/>
              <p:cNvSpPr txBox="1"/>
              <p:nvPr/>
            </p:nvSpPr>
            <p:spPr>
              <a:xfrm>
                <a:off x="-620063" y="412449"/>
                <a:ext cx="1122295" cy="14227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01</a:t>
                </a:r>
              </a:p>
            </p:txBody>
          </p:sp>
        </p:grpSp>
        <p:sp>
          <p:nvSpPr>
            <p:cNvPr id="83" name="Lorem Ipsum is simply dummy text of the printing and typesetting industry Ipsum"/>
            <p:cNvSpPr txBox="1"/>
            <p:nvPr/>
          </p:nvSpPr>
          <p:spPr>
            <a:xfrm>
              <a:off x="1381144" y="2019162"/>
              <a:ext cx="3257189" cy="36720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8574" tIns="28574" rIns="28574" bIns="28574" numCol="1" anchor="t">
              <a:noAutofit/>
            </a:bodyPr>
            <a:lstStyle>
              <a:lvl1pPr algn="r">
                <a:defRPr sz="16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lvl1pPr>
            </a:lstStyle>
            <a:p>
              <a:pPr algn="ctr"/>
              <a:r>
                <a:rPr lang="ru-RU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Фактическом посещении ребенка</a:t>
              </a:r>
              <a:endParaRPr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7" name="Lorem Ipsum is simply dummy text of the printing and typesetting industry Ipsum"/>
          <p:cNvSpPr txBox="1"/>
          <p:nvPr/>
        </p:nvSpPr>
        <p:spPr>
          <a:xfrm>
            <a:off x="7510320" y="8066056"/>
            <a:ext cx="4525791" cy="123430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Наличии больничного листа ребенка/Заявления на отпуск родителя (60 дней)</a:t>
            </a:r>
            <a:endParaRPr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Lorem Ipsum is simply dummy text of the printing and typesetting industry Ipsum"/>
          <p:cNvSpPr txBox="1"/>
          <p:nvPr/>
        </p:nvSpPr>
        <p:spPr>
          <a:xfrm>
            <a:off x="13845306" y="8017956"/>
            <a:ext cx="4396400" cy="128240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Отсутствия ребенка не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40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совокупных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дней в течение текущего календарного года.</a:t>
            </a:r>
            <a:endParaRPr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Рисунок 88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934730"/>
            <a:ext cx="1063561" cy="1034621"/>
          </a:xfrm>
          <a:prstGeom prst="rect">
            <a:avLst/>
          </a:prstGeom>
        </p:spPr>
      </p:pic>
      <p:grpSp>
        <p:nvGrpSpPr>
          <p:cNvPr id="143" name="Группа 142"/>
          <p:cNvGrpSpPr/>
          <p:nvPr/>
        </p:nvGrpSpPr>
        <p:grpSpPr>
          <a:xfrm>
            <a:off x="6038478" y="7900580"/>
            <a:ext cx="5870575" cy="1464944"/>
            <a:chOff x="32545" y="1949368"/>
            <a:chExt cx="5004197" cy="526343"/>
          </a:xfrm>
        </p:grpSpPr>
        <p:sp>
          <p:nvSpPr>
            <p:cNvPr id="144" name="Прямоугольник 143"/>
            <p:cNvSpPr/>
            <p:nvPr/>
          </p:nvSpPr>
          <p:spPr>
            <a:xfrm>
              <a:off x="1023433" y="1949368"/>
              <a:ext cx="4013309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5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147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149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148" name="TextBox 14"/>
              <p:cNvSpPr txBox="1"/>
              <p:nvPr/>
            </p:nvSpPr>
            <p:spPr>
              <a:xfrm>
                <a:off x="-620063" y="412449"/>
                <a:ext cx="1122295" cy="1674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</a:t>
                </a:r>
                <a:r>
                  <a:rPr lang="ru-RU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2</a:t>
                </a:r>
                <a:endParaRPr lang="en-US" sz="60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grpSp>
        <p:nvGrpSpPr>
          <p:cNvPr id="150" name="Группа 149"/>
          <p:cNvGrpSpPr/>
          <p:nvPr/>
        </p:nvGrpSpPr>
        <p:grpSpPr>
          <a:xfrm>
            <a:off x="12170701" y="7870913"/>
            <a:ext cx="6057929" cy="1464944"/>
            <a:chOff x="32545" y="1949368"/>
            <a:chExt cx="5030843" cy="526343"/>
          </a:xfrm>
        </p:grpSpPr>
        <p:sp>
          <p:nvSpPr>
            <p:cNvPr id="151" name="Прямоугольник 150"/>
            <p:cNvSpPr/>
            <p:nvPr/>
          </p:nvSpPr>
          <p:spPr>
            <a:xfrm>
              <a:off x="1023432" y="1949368"/>
              <a:ext cx="4039956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52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153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155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154" name="TextBox 14"/>
              <p:cNvSpPr txBox="1"/>
              <p:nvPr/>
            </p:nvSpPr>
            <p:spPr>
              <a:xfrm>
                <a:off x="-620063" y="412449"/>
                <a:ext cx="1122295" cy="1674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</a:t>
                </a:r>
                <a:r>
                  <a:rPr lang="ru-RU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3</a:t>
                </a:r>
                <a:endParaRPr lang="en-US" sz="60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156" name="Прямоугольник 155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Соединительная линия уступом 10"/>
          <p:cNvCxnSpPr>
            <a:stCxn id="129" idx="2"/>
            <a:endCxn id="115" idx="2"/>
          </p:cNvCxnSpPr>
          <p:nvPr/>
        </p:nvCxnSpPr>
        <p:spPr>
          <a:xfrm rot="5400000">
            <a:off x="13467961" y="503768"/>
            <a:ext cx="434985" cy="5925751"/>
          </a:xfrm>
          <a:prstGeom prst="bentConnector3">
            <a:avLst>
              <a:gd name="adj1" fmla="val 152554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51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14"/>
          <p:cNvSpPr/>
          <p:nvPr/>
        </p:nvSpPr>
        <p:spPr>
          <a:xfrm>
            <a:off x="8339123" y="-190500"/>
            <a:ext cx="9948877" cy="104775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174BE34D-F7F9-1E2D-08EF-0FFB6C853DC1}"/>
              </a:ext>
            </a:extLst>
          </p:cNvPr>
          <p:cNvSpPr/>
          <p:nvPr/>
        </p:nvSpPr>
        <p:spPr>
          <a:xfrm>
            <a:off x="704612" y="3190591"/>
            <a:ext cx="7081302" cy="210957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7121">
              <a:defRPr/>
            </a:pPr>
            <a:endParaRPr lang="ru-RU" sz="22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6CBFE40-9810-82A6-0FAE-5E2E7CACBB23}"/>
              </a:ext>
            </a:extLst>
          </p:cNvPr>
          <p:cNvSpPr txBox="1"/>
          <p:nvPr/>
        </p:nvSpPr>
        <p:spPr>
          <a:xfrm>
            <a:off x="1433287" y="4880930"/>
            <a:ext cx="6738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57121">
              <a:defRPr/>
            </a:pP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Внеочередники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военные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КНБ и </a:t>
            </a:r>
            <a:r>
              <a:rPr lang="ru-RU" sz="28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др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EB3338C-EB68-EA18-C6CB-E45B7CE5D5CF}"/>
              </a:ext>
            </a:extLst>
          </p:cNvPr>
          <p:cNvSpPr txBox="1"/>
          <p:nvPr/>
        </p:nvSpPr>
        <p:spPr>
          <a:xfrm>
            <a:off x="1394992" y="3764082"/>
            <a:ext cx="5382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57121">
              <a:defRPr/>
            </a:pP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Первоочередники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(инвалиды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сироты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многодетные и </a:t>
            </a:r>
            <a:r>
              <a:rPr lang="ru-RU" sz="28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др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0B591CC-C3BB-EECF-60C4-23485DC93390}"/>
              </a:ext>
            </a:extLst>
          </p:cNvPr>
          <p:cNvSpPr txBox="1"/>
          <p:nvPr/>
        </p:nvSpPr>
        <p:spPr>
          <a:xfrm>
            <a:off x="1420510" y="3065943"/>
            <a:ext cx="4295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57121">
              <a:defRPr/>
            </a:pP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Общая очередь </a:t>
            </a:r>
          </a:p>
        </p:txBody>
      </p:sp>
      <p:pic>
        <p:nvPicPr>
          <p:cNvPr id="6" name="Picture 15" descr="I:\! WORK\For prezentations\peoples\user_256.png">
            <a:extLst>
              <a:ext uri="{FF2B5EF4-FFF2-40B4-BE49-F238E27FC236}">
                <a16:creationId xmlns:a16="http://schemas.microsoft.com/office/drawing/2014/main" id="{A5A185D4-C0D8-F1DE-82F0-70D98D869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97062" y="3171104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I:\! WORK\For prezentations\peoples\user_256.png">
            <a:extLst>
              <a:ext uri="{FF2B5EF4-FFF2-40B4-BE49-F238E27FC236}">
                <a16:creationId xmlns:a16="http://schemas.microsoft.com/office/drawing/2014/main" id="{E3EB0465-BBA0-71AC-7DBB-9ED5A2E69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50640" y="3973367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I:\! WORK\For prezentations\peoples\user_256.png">
            <a:extLst>
              <a:ext uri="{FF2B5EF4-FFF2-40B4-BE49-F238E27FC236}">
                <a16:creationId xmlns:a16="http://schemas.microsoft.com/office/drawing/2014/main" id="{4AE6CD00-EA05-D9F5-2953-91F4B1E6C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06951" y="4878250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E9365CF-CB8B-F283-BEE1-833BB2E42AE7}"/>
              </a:ext>
            </a:extLst>
          </p:cNvPr>
          <p:cNvSpPr txBox="1"/>
          <p:nvPr/>
        </p:nvSpPr>
        <p:spPr>
          <a:xfrm>
            <a:off x="834514" y="1310559"/>
            <a:ext cx="7081302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fontAlgn="ctr">
              <a:defRPr b="1" i="0" u="none" strike="noStrike">
                <a:solidFill>
                  <a:srgbClr val="00000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algn="ctr"/>
            <a:r>
              <a:rPr lang="ru-RU" sz="2456" dirty="0">
                <a:latin typeface="Arial" panose="020B0604020202020204" pitchFamily="34" charset="0"/>
                <a:cs typeface="Arial" panose="020B0604020202020204" pitchFamily="34" charset="0"/>
              </a:rPr>
              <a:t>РЕБЕНОК ВСТАЕТ, ЧТОБЫ ЗАНЯТЬ МЕСТО В ОЧЕРЕДИ</a:t>
            </a:r>
            <a:endParaRPr lang="ru-RU" sz="227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1FB063A-36B1-7E93-3FB3-96B791B56A4A}"/>
              </a:ext>
            </a:extLst>
          </p:cNvPr>
          <p:cNvGrpSpPr/>
          <p:nvPr/>
        </p:nvGrpSpPr>
        <p:grpSpPr>
          <a:xfrm>
            <a:off x="662705" y="6044511"/>
            <a:ext cx="7547543" cy="3330340"/>
            <a:chOff x="559136" y="6714490"/>
            <a:chExt cx="13973088" cy="4130733"/>
          </a:xfrm>
        </p:grpSpPr>
        <p:grpSp>
          <p:nvGrpSpPr>
            <p:cNvPr id="57" name="Group 30">
              <a:extLst>
                <a:ext uri="{FF2B5EF4-FFF2-40B4-BE49-F238E27FC236}">
                  <a16:creationId xmlns:a16="http://schemas.microsoft.com/office/drawing/2014/main" id="{1B530EAE-4E3E-D924-63CA-2C0989B65188}"/>
                </a:ext>
              </a:extLst>
            </p:cNvPr>
            <p:cNvGrpSpPr/>
            <p:nvPr/>
          </p:nvGrpSpPr>
          <p:grpSpPr>
            <a:xfrm>
              <a:off x="9175431" y="7575661"/>
              <a:ext cx="2889316" cy="739881"/>
              <a:chOff x="762099" y="1042891"/>
              <a:chExt cx="1752207" cy="448696"/>
            </a:xfrm>
          </p:grpSpPr>
          <p:pic>
            <p:nvPicPr>
              <p:cNvPr id="58" name="Picture 5" descr="I:\! WORK\For prezentations\peoples\user_256.png">
                <a:extLst>
                  <a:ext uri="{FF2B5EF4-FFF2-40B4-BE49-F238E27FC236}">
                    <a16:creationId xmlns:a16="http://schemas.microsoft.com/office/drawing/2014/main" id="{43BCA056-CA33-1A49-28D1-711367EB2B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2099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5" descr="I:\! WORK\For prezentations\peoples\user_256.png">
                <a:extLst>
                  <a:ext uri="{FF2B5EF4-FFF2-40B4-BE49-F238E27FC236}">
                    <a16:creationId xmlns:a16="http://schemas.microsoft.com/office/drawing/2014/main" id="{FBC1D0DC-1294-8521-011F-571FA84645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11816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6" descr="I:\! WORK\For prezentations\peoples\user_256.png">
                <a:extLst>
                  <a:ext uri="{FF2B5EF4-FFF2-40B4-BE49-F238E27FC236}">
                    <a16:creationId xmlns:a16="http://schemas.microsoft.com/office/drawing/2014/main" id="{6C3C5157-4469-43E5-28CA-3C57CCB7A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625634" y="104289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5" descr="I:\! WORK\For prezentations\peoples\user_256.png">
                <a:extLst>
                  <a:ext uri="{FF2B5EF4-FFF2-40B4-BE49-F238E27FC236}">
                    <a16:creationId xmlns:a16="http://schemas.microsoft.com/office/drawing/2014/main" id="{361A0824-9989-BC06-4327-1086DF89D5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065644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63" name="Straight Arrow Connector 21">
              <a:extLst>
                <a:ext uri="{FF2B5EF4-FFF2-40B4-BE49-F238E27FC236}">
                  <a16:creationId xmlns:a16="http://schemas.microsoft.com/office/drawing/2014/main" id="{5FE56B82-5D3B-4F5D-A0EF-FD3F3D185701}"/>
                </a:ext>
              </a:extLst>
            </p:cNvPr>
            <p:cNvCxnSpPr>
              <a:cxnSpLocks/>
            </p:cNvCxnSpPr>
            <p:nvPr/>
          </p:nvCxnSpPr>
          <p:spPr>
            <a:xfrm>
              <a:off x="559136" y="8526640"/>
              <a:ext cx="11557478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4F4F602-7746-3A72-47B3-3505EBC54465}"/>
                </a:ext>
              </a:extLst>
            </p:cNvPr>
            <p:cNvSpPr txBox="1"/>
            <p:nvPr/>
          </p:nvSpPr>
          <p:spPr>
            <a:xfrm>
              <a:off x="1247232" y="9509113"/>
              <a:ext cx="8699396" cy="1336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157121">
                <a:defRPr/>
              </a:pPr>
              <a:r>
                <a:rPr lang="kk-KZ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Распределение </a:t>
              </a:r>
              <a:r>
                <a:rPr lang="ru-RU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1:3</a:t>
              </a:r>
            </a:p>
            <a:p>
              <a:pPr algn="ctr" defTabSz="1157121">
                <a:defRPr/>
              </a:pPr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(1 первоочередник: 3 из общей очереди)</a:t>
              </a:r>
            </a:p>
          </p:txBody>
        </p:sp>
        <p:pic>
          <p:nvPicPr>
            <p:cNvPr id="156" name="Google Shape;2789;p7">
              <a:extLst>
                <a:ext uri="{FF2B5EF4-FFF2-40B4-BE49-F238E27FC236}">
                  <a16:creationId xmlns:a16="http://schemas.microsoft.com/office/drawing/2014/main" id="{6C7E071B-6E46-D2B0-F33B-E3C22D24AEA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2503590" y="7692829"/>
              <a:ext cx="2028634" cy="133051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606BA22D-793D-22EC-41C9-E01B883F2A1E}"/>
                </a:ext>
              </a:extLst>
            </p:cNvPr>
            <p:cNvGrpSpPr/>
            <p:nvPr/>
          </p:nvGrpSpPr>
          <p:grpSpPr>
            <a:xfrm>
              <a:off x="5542268" y="7577907"/>
              <a:ext cx="2736852" cy="747824"/>
              <a:chOff x="4579137" y="3515691"/>
              <a:chExt cx="1659746" cy="453513"/>
            </a:xfrm>
          </p:grpSpPr>
          <p:grpSp>
            <p:nvGrpSpPr>
              <p:cNvPr id="140" name="Группа 139">
                <a:extLst>
                  <a:ext uri="{FF2B5EF4-FFF2-40B4-BE49-F238E27FC236}">
                    <a16:creationId xmlns:a16="http://schemas.microsoft.com/office/drawing/2014/main" id="{ABE6BA89-0E90-AE47-E2F6-00B66243D6F9}"/>
                  </a:ext>
                </a:extLst>
              </p:cNvPr>
              <p:cNvGrpSpPr/>
              <p:nvPr/>
            </p:nvGrpSpPr>
            <p:grpSpPr>
              <a:xfrm>
                <a:off x="4579137" y="3515691"/>
                <a:ext cx="1245928" cy="453513"/>
                <a:chOff x="918644" y="2861401"/>
                <a:chExt cx="1245928" cy="453513"/>
              </a:xfrm>
            </p:grpSpPr>
            <p:pic>
              <p:nvPicPr>
                <p:cNvPr id="141" name="Picture 15" descr="I:\! WORK\For prezentations\peoples\user_256.png">
                  <a:extLst>
                    <a:ext uri="{FF2B5EF4-FFF2-40B4-BE49-F238E27FC236}">
                      <a16:creationId xmlns:a16="http://schemas.microsoft.com/office/drawing/2014/main" id="{8E044052-A320-8563-6F55-4663DB2451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918644" y="2866219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2" name="Picture 16" descr="I:\! WORK\For prezentations\peoples\user_256.png">
                  <a:extLst>
                    <a:ext uri="{FF2B5EF4-FFF2-40B4-BE49-F238E27FC236}">
                      <a16:creationId xmlns:a16="http://schemas.microsoft.com/office/drawing/2014/main" id="{6D46C8E0-7EC9-F612-C6DE-32ECD01198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332462" y="2866218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3" name="Picture 17" descr="I:\! WORK\For prezentations\peoples\user_256.png">
                  <a:extLst>
                    <a:ext uri="{FF2B5EF4-FFF2-40B4-BE49-F238E27FC236}">
                      <a16:creationId xmlns:a16="http://schemas.microsoft.com/office/drawing/2014/main" id="{D3354A31-EE47-2AF1-799C-F2079425D7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715910" y="2861401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" name="Picture 18" descr="I:\! WORK\For prezentations\peoples\user_256.png">
                <a:extLst>
                  <a:ext uri="{FF2B5EF4-FFF2-40B4-BE49-F238E27FC236}">
                    <a16:creationId xmlns:a16="http://schemas.microsoft.com/office/drawing/2014/main" id="{184D7C64-2631-7D87-98AB-FC38061DA9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F79646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790221" y="3518100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6" name="Группа 135">
              <a:extLst>
                <a:ext uri="{FF2B5EF4-FFF2-40B4-BE49-F238E27FC236}">
                  <a16:creationId xmlns:a16="http://schemas.microsoft.com/office/drawing/2014/main" id="{675F933F-8C66-DDE0-43BB-07A19587C52B}"/>
                </a:ext>
              </a:extLst>
            </p:cNvPr>
            <p:cNvGrpSpPr/>
            <p:nvPr/>
          </p:nvGrpSpPr>
          <p:grpSpPr>
            <a:xfrm>
              <a:off x="857368" y="7566429"/>
              <a:ext cx="4254230" cy="796643"/>
              <a:chOff x="-8889" y="2861401"/>
              <a:chExt cx="2579950" cy="483119"/>
            </a:xfrm>
          </p:grpSpPr>
          <p:pic>
            <p:nvPicPr>
              <p:cNvPr id="137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A0181158-6BB2-0326-D2B6-4FA54416C0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18644" y="2866219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8" name="Picture 16" descr="I:\! WORK\For prezentations\peoples\user_256.png">
                <a:extLst>
                  <a:ext uri="{FF2B5EF4-FFF2-40B4-BE49-F238E27FC236}">
                    <a16:creationId xmlns:a16="http://schemas.microsoft.com/office/drawing/2014/main" id="{3F80794F-6865-C8E0-5D9C-69A3350332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32462" y="2866218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9" name="Picture 17" descr="I:\! WORK\For prezentations\peoples\user_256.png">
                <a:extLst>
                  <a:ext uri="{FF2B5EF4-FFF2-40B4-BE49-F238E27FC236}">
                    <a16:creationId xmlns:a16="http://schemas.microsoft.com/office/drawing/2014/main" id="{058509B2-6255-6FD9-C9CE-5D2307991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15910" y="286140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17" descr="I:\! WORK\For prezentations\peoples\user_256.png">
                <a:extLst>
                  <a:ext uri="{FF2B5EF4-FFF2-40B4-BE49-F238E27FC236}">
                    <a16:creationId xmlns:a16="http://schemas.microsoft.com/office/drawing/2014/main" id="{35072096-00ED-E244-1C1B-55EF0A33F1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122399" y="2863447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BB4A4A9-C9B7-87E6-54A8-5AAEEBD86D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8889" y="2895825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Правая фигурная скобка 16">
              <a:extLst>
                <a:ext uri="{FF2B5EF4-FFF2-40B4-BE49-F238E27FC236}">
                  <a16:creationId xmlns:a16="http://schemas.microsoft.com/office/drawing/2014/main" id="{3FCD8856-2231-5B0E-75B6-C8D1C4CFA758}"/>
                </a:ext>
              </a:extLst>
            </p:cNvPr>
            <p:cNvSpPr/>
            <p:nvPr/>
          </p:nvSpPr>
          <p:spPr>
            <a:xfrm rot="5400000">
              <a:off x="5281495" y="5708014"/>
              <a:ext cx="274936" cy="6260707"/>
            </a:xfrm>
            <a:prstGeom prst="rightBrace">
              <a:avLst>
                <a:gd name="adj1" fmla="val 122588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157121">
                <a:buClr>
                  <a:srgbClr val="000000"/>
                </a:buClr>
                <a:defRPr/>
              </a:pPr>
              <a:endParaRPr lang="ru-RU" sz="1772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19" name="Picture 18" descr="I:\! WORK\For prezentations\peoples\user_256.png">
              <a:extLst>
                <a:ext uri="{FF2B5EF4-FFF2-40B4-BE49-F238E27FC236}">
                  <a16:creationId xmlns:a16="http://schemas.microsoft.com/office/drawing/2014/main" id="{4B564F0B-59DB-FA91-72F7-E62DD38400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F7964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89460" y="6714490"/>
              <a:ext cx="944431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Соединитель: изогнутый 21">
              <a:extLst>
                <a:ext uri="{FF2B5EF4-FFF2-40B4-BE49-F238E27FC236}">
                  <a16:creationId xmlns:a16="http://schemas.microsoft.com/office/drawing/2014/main" id="{5EF8317B-2F87-E761-EA98-740AC1A11CE3}"/>
                </a:ext>
              </a:extLst>
            </p:cNvPr>
            <p:cNvCxnSpPr>
              <a:cxnSpLocks/>
            </p:cNvCxnSpPr>
            <p:nvPr/>
          </p:nvCxnSpPr>
          <p:spPr>
            <a:xfrm>
              <a:off x="1891982" y="7048364"/>
              <a:ext cx="3230458" cy="618099"/>
            </a:xfrm>
            <a:prstGeom prst="curved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>
              <a:extLst>
                <a:ext uri="{FF2B5EF4-FFF2-40B4-BE49-F238E27FC236}">
                  <a16:creationId xmlns:a16="http://schemas.microsoft.com/office/drawing/2014/main" id="{A2ED39B2-781A-99A8-F361-65E99663E1DC}"/>
                </a:ext>
              </a:extLst>
            </p:cNvPr>
            <p:cNvCxnSpPr>
              <a:cxnSpLocks/>
              <a:stCxn id="137" idx="3"/>
            </p:cNvCxnSpPr>
            <p:nvPr/>
          </p:nvCxnSpPr>
          <p:spPr>
            <a:xfrm flipH="1">
              <a:off x="1723065" y="7944314"/>
              <a:ext cx="663767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25E39B1-4C84-1C5B-D6FC-AF3DE93CE5CA}"/>
              </a:ext>
            </a:extLst>
          </p:cNvPr>
          <p:cNvSpPr/>
          <p:nvPr/>
        </p:nvSpPr>
        <p:spPr>
          <a:xfrm>
            <a:off x="44823" y="96527"/>
            <a:ext cx="17533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ПРИ ВАУЧЕРНОМ ФИНАНСИРОВАНИИ МЕНЯЕТСЯ СХЕМА ПОСТАНОВКИ В ОЧЕРЕДЬ</a:t>
            </a:r>
            <a:endParaRPr lang="ru-RU" sz="32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5">
            <a:extLst>
              <a:ext uri="{FF2B5EF4-FFF2-40B4-BE49-F238E27FC236}">
                <a16:creationId xmlns:a16="http://schemas.microsoft.com/office/drawing/2014/main" id="{5275A597-B910-4E56-D8FB-6F39715BB21B}"/>
              </a:ext>
            </a:extLst>
          </p:cNvPr>
          <p:cNvSpPr/>
          <p:nvPr/>
        </p:nvSpPr>
        <p:spPr>
          <a:xfrm>
            <a:off x="10237977" y="3190591"/>
            <a:ext cx="7081302" cy="208718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7121">
              <a:defRPr/>
            </a:pPr>
            <a:endParaRPr lang="ru-RU" sz="22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251BC0-9F7F-F99F-EC08-5BAF03271E29}"/>
              </a:ext>
            </a:extLst>
          </p:cNvPr>
          <p:cNvSpPr txBox="1"/>
          <p:nvPr/>
        </p:nvSpPr>
        <p:spPr>
          <a:xfrm>
            <a:off x="9850772" y="1323474"/>
            <a:ext cx="7493191" cy="7934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fontAlgn="ctr">
              <a:defRPr b="1" i="0" u="none" strike="noStrike">
                <a:solidFill>
                  <a:srgbClr val="00000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algn="ctr"/>
            <a:r>
              <a:rPr lang="ru-RU" altLang="ko-KR" sz="2278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РЕБЕНОК ВСТАЕТ В ОЧЕРЕДЬ, ЧТОБЫ ПОЛУЧИТЬ ВАУЧЕР</a:t>
            </a:r>
            <a:endParaRPr lang="ru-RU" sz="227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15" descr="I:\! WORK\For prezentations\peoples\user_256.png">
            <a:extLst>
              <a:ext uri="{FF2B5EF4-FFF2-40B4-BE49-F238E27FC236}">
                <a16:creationId xmlns:a16="http://schemas.microsoft.com/office/drawing/2014/main" id="{3866A952-2012-A981-7017-7DC062EC0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119246" y="3561413"/>
            <a:ext cx="706842" cy="70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AA0D1B3-44DA-9D0C-7E1A-A06524891D1F}"/>
              </a:ext>
            </a:extLst>
          </p:cNvPr>
          <p:cNvSpPr txBox="1"/>
          <p:nvPr/>
        </p:nvSpPr>
        <p:spPr>
          <a:xfrm>
            <a:off x="9850772" y="2248913"/>
            <a:ext cx="809792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57121">
              <a:defRPr/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Очередь исходя от возраста и социального статуса</a:t>
            </a: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</a:t>
            </a:r>
          </a:p>
          <a:p>
            <a:pPr defTabSz="1157121">
              <a:defRPr/>
            </a:pP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заявления распределяются по 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21 категории;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 каждой категории своя очередь;</a:t>
            </a: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госзаказ распределяется по 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итерациями (этапам);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раз в год очередь актуализируется</a:t>
            </a:r>
          </a:p>
          <a:p>
            <a:pPr marL="263141" indent="-263141" defTabSz="1157121">
              <a:buFontTx/>
              <a:buChar char="-"/>
              <a:defRPr/>
            </a:pP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757B82-F356-D5B6-FC9B-1A145DCC93D6}"/>
              </a:ext>
            </a:extLst>
          </p:cNvPr>
          <p:cNvSpPr txBox="1"/>
          <p:nvPr/>
        </p:nvSpPr>
        <p:spPr>
          <a:xfrm>
            <a:off x="9744899" y="6017002"/>
            <a:ext cx="35879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Дети военнослужащих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E3287C6-AD8E-B00D-C27F-86ADB00E54C3}"/>
              </a:ext>
            </a:extLst>
          </p:cNvPr>
          <p:cNvSpPr txBox="1"/>
          <p:nvPr/>
        </p:nvSpPr>
        <p:spPr>
          <a:xfrm>
            <a:off x="10242730" y="7260184"/>
            <a:ext cx="24119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Дети с ООП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19DCD30-B273-DD6D-E00D-DA92FAD35A5C}"/>
              </a:ext>
            </a:extLst>
          </p:cNvPr>
          <p:cNvSpPr txBox="1"/>
          <p:nvPr/>
        </p:nvSpPr>
        <p:spPr>
          <a:xfrm>
            <a:off x="10264833" y="8341877"/>
            <a:ext cx="24119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Дети педагогов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7EF8DCB-1DC2-6D60-D8BE-2FE1B97DC9D8}"/>
              </a:ext>
            </a:extLst>
          </p:cNvPr>
          <p:cNvSpPr txBox="1"/>
          <p:nvPr/>
        </p:nvSpPr>
        <p:spPr>
          <a:xfrm>
            <a:off x="10264833" y="9360143"/>
            <a:ext cx="24119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Дети 5 лет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0393706" y="5314734"/>
            <a:ext cx="6215935" cy="789174"/>
            <a:chOff x="10695115" y="5476721"/>
            <a:chExt cx="6215935" cy="789174"/>
          </a:xfrm>
        </p:grpSpPr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D01B0210-996D-B70C-3FA3-C3CF509E2CF3}"/>
                </a:ext>
              </a:extLst>
            </p:cNvPr>
            <p:cNvGrpSpPr/>
            <p:nvPr/>
          </p:nvGrpSpPr>
          <p:grpSpPr>
            <a:xfrm>
              <a:off x="10695115" y="5476721"/>
              <a:ext cx="2076787" cy="570227"/>
              <a:chOff x="12239675" y="6329309"/>
              <a:chExt cx="2706233" cy="743055"/>
            </a:xfrm>
          </p:grpSpPr>
          <p:pic>
            <p:nvPicPr>
              <p:cNvPr id="43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23AE3361-7F01-E1E6-95BA-4C893C415A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0B2A1561-1627-C2CA-CF69-E1E4A92F23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4C688E71-6F86-B9AF-738E-7D1CB24BB3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E3EA0CEB-651B-33BD-51FD-C048260E2B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57" name="Straight Arrow Connector 21">
              <a:extLst>
                <a:ext uri="{FF2B5EF4-FFF2-40B4-BE49-F238E27FC236}">
                  <a16:creationId xmlns:a16="http://schemas.microsoft.com/office/drawing/2014/main" id="{2482A4CF-3043-549E-6867-AA4D58A41CB0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5884447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59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5573084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/>
          <p:cNvGrpSpPr/>
          <p:nvPr/>
        </p:nvGrpSpPr>
        <p:grpSpPr>
          <a:xfrm>
            <a:off x="10355136" y="6628800"/>
            <a:ext cx="6257247" cy="738149"/>
            <a:chOff x="10653803" y="6476746"/>
            <a:chExt cx="6257247" cy="738149"/>
          </a:xfrm>
        </p:grpSpPr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74E5E53B-1995-54F2-E98B-08E7C7262278}"/>
                </a:ext>
              </a:extLst>
            </p:cNvPr>
            <p:cNvGrpSpPr/>
            <p:nvPr/>
          </p:nvGrpSpPr>
          <p:grpSpPr>
            <a:xfrm>
              <a:off x="10653803" y="6476746"/>
              <a:ext cx="2076787" cy="570227"/>
              <a:chOff x="12239675" y="6329309"/>
              <a:chExt cx="2706233" cy="743055"/>
            </a:xfrm>
          </p:grpSpPr>
          <p:pic>
            <p:nvPicPr>
              <p:cNvPr id="51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618232E-7636-754F-F668-8C003D1C23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EB80522-7710-A43F-45FE-4F5A212C4C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CD876394-7ADA-AF06-20CF-8D360092E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E77BAA67-20F2-CE73-2392-54BFBC3EAD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0" name="Straight Arrow Connector 21">
              <a:extLst>
                <a:ext uri="{FF2B5EF4-FFF2-40B4-BE49-F238E27FC236}">
                  <a16:creationId xmlns:a16="http://schemas.microsoft.com/office/drawing/2014/main" id="{E3D0BF57-C982-C7D5-CC99-7513519318BA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6833447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1" name="Google Shape;2789;p7">
              <a:extLst>
                <a:ext uri="{FF2B5EF4-FFF2-40B4-BE49-F238E27FC236}">
                  <a16:creationId xmlns:a16="http://schemas.microsoft.com/office/drawing/2014/main" id="{B5CA4FEA-5C20-A3F3-4836-0F2B889CC7E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6522084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Группа 3"/>
          <p:cNvGrpSpPr/>
          <p:nvPr/>
        </p:nvGrpSpPr>
        <p:grpSpPr>
          <a:xfrm>
            <a:off x="10432417" y="7774087"/>
            <a:ext cx="6213344" cy="738597"/>
            <a:chOff x="10673895" y="7359503"/>
            <a:chExt cx="6213344" cy="738597"/>
          </a:xfrm>
        </p:grpSpPr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FB8F2435-C1DE-A51C-789D-A25670A16945}"/>
                </a:ext>
              </a:extLst>
            </p:cNvPr>
            <p:cNvGrpSpPr/>
            <p:nvPr/>
          </p:nvGrpSpPr>
          <p:grpSpPr>
            <a:xfrm>
              <a:off x="10673895" y="7359503"/>
              <a:ext cx="2076787" cy="570227"/>
              <a:chOff x="12239675" y="6329309"/>
              <a:chExt cx="2706233" cy="743055"/>
            </a:xfrm>
          </p:grpSpPr>
          <p:pic>
            <p:nvPicPr>
              <p:cNvPr id="129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DD76E695-86D4-8AA1-29B9-B8818DEA6F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1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0C3A4B0-A0D5-2D15-3907-BF77EFB03F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2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21463BBB-0C5D-64D8-DFE6-81618E9522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3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64BA9D20-6A66-C40C-6A77-E46349083C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2" name="Straight Arrow Connector 21">
              <a:extLst>
                <a:ext uri="{FF2B5EF4-FFF2-40B4-BE49-F238E27FC236}">
                  <a16:creationId xmlns:a16="http://schemas.microsoft.com/office/drawing/2014/main" id="{1C7AA380-485B-6CD7-50B6-689283420270}"/>
                </a:ext>
              </a:extLst>
            </p:cNvPr>
            <p:cNvCxnSpPr>
              <a:cxnSpLocks/>
            </p:cNvCxnSpPr>
            <p:nvPr/>
          </p:nvCxnSpPr>
          <p:spPr>
            <a:xfrm>
              <a:off x="12915676" y="7716652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3" name="Google Shape;2789;p7">
              <a:extLst>
                <a:ext uri="{FF2B5EF4-FFF2-40B4-BE49-F238E27FC236}">
                  <a16:creationId xmlns:a16="http://schemas.microsoft.com/office/drawing/2014/main" id="{9EEE682D-BC57-E91E-758F-7A37AAD27B3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09836" y="7405289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Группа 2"/>
          <p:cNvGrpSpPr/>
          <p:nvPr/>
        </p:nvGrpSpPr>
        <p:grpSpPr>
          <a:xfrm>
            <a:off x="10393038" y="8698327"/>
            <a:ext cx="6239746" cy="692811"/>
            <a:chOff x="10671304" y="8217422"/>
            <a:chExt cx="6239746" cy="692811"/>
          </a:xfrm>
        </p:grpSpPr>
        <p:grpSp>
          <p:nvGrpSpPr>
            <p:cNvPr id="135" name="Группа 134">
              <a:extLst>
                <a:ext uri="{FF2B5EF4-FFF2-40B4-BE49-F238E27FC236}">
                  <a16:creationId xmlns:a16="http://schemas.microsoft.com/office/drawing/2014/main" id="{DF03343B-8720-8DA7-5386-3596AF377392}"/>
                </a:ext>
              </a:extLst>
            </p:cNvPr>
            <p:cNvGrpSpPr/>
            <p:nvPr/>
          </p:nvGrpSpPr>
          <p:grpSpPr>
            <a:xfrm>
              <a:off x="10671304" y="8297633"/>
              <a:ext cx="2076787" cy="570227"/>
              <a:chOff x="12239675" y="6329309"/>
              <a:chExt cx="2706233" cy="743055"/>
            </a:xfrm>
          </p:grpSpPr>
          <p:pic>
            <p:nvPicPr>
              <p:cNvPr id="144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68A7319D-B10C-2E56-F8C5-84C1FD6DC9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5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23C7359C-A9F6-F456-83B6-55D3656F09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6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BCF85F84-EE5D-878B-706C-ECDD3536EC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7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D3FED3BC-5B13-7580-59D6-0AD02AD136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4" name="Straight Arrow Connector 21">
              <a:extLst>
                <a:ext uri="{FF2B5EF4-FFF2-40B4-BE49-F238E27FC236}">
                  <a16:creationId xmlns:a16="http://schemas.microsoft.com/office/drawing/2014/main" id="{808FF16E-71A8-96EE-967F-55E21F4CB0AD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8528786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5" name="Google Shape;2789;p7">
              <a:extLst>
                <a:ext uri="{FF2B5EF4-FFF2-40B4-BE49-F238E27FC236}">
                  <a16:creationId xmlns:a16="http://schemas.microsoft.com/office/drawing/2014/main" id="{36EF9F92-A48B-D9BD-F865-B1AE166091E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8217422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9" name="Group 2"/>
          <p:cNvGrpSpPr/>
          <p:nvPr/>
        </p:nvGrpSpPr>
        <p:grpSpPr>
          <a:xfrm>
            <a:off x="704612" y="9856797"/>
            <a:ext cx="16926697" cy="1542251"/>
            <a:chOff x="0" y="0"/>
            <a:chExt cx="58960502" cy="5372100"/>
          </a:xfrm>
        </p:grpSpPr>
        <p:sp>
          <p:nvSpPr>
            <p:cNvPr id="8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83" name="Прямоугольник 8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67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628989"/>
              </p:ext>
            </p:extLst>
          </p:nvPr>
        </p:nvGraphicFramePr>
        <p:xfrm>
          <a:off x="228600" y="1028700"/>
          <a:ext cx="12752699" cy="89916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0700">
                  <a:extLst>
                    <a:ext uri="{9D8B030D-6E8A-4147-A177-3AD203B41FA5}">
                      <a16:colId xmlns:a16="http://schemas.microsoft.com/office/drawing/2014/main" val="7666629"/>
                    </a:ext>
                  </a:extLst>
                </a:gridCol>
                <a:gridCol w="11538014">
                  <a:extLst>
                    <a:ext uri="{9D8B030D-6E8A-4147-A177-3AD203B41FA5}">
                      <a16:colId xmlns:a16="http://schemas.microsoft.com/office/drawing/2014/main" val="3162032812"/>
                    </a:ext>
                  </a:extLst>
                </a:gridCol>
                <a:gridCol w="653985">
                  <a:extLst>
                    <a:ext uri="{9D8B030D-6E8A-4147-A177-3AD203B41FA5}">
                      <a16:colId xmlns:a16="http://schemas.microsoft.com/office/drawing/2014/main" val="2566661871"/>
                    </a:ext>
                  </a:extLst>
                </a:gridCol>
              </a:tblGrid>
              <a:tr h="756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Fira Sans Medium" panose="020B0604020202020204" charset="0"/>
                        </a:rPr>
                        <a:t>№ </a:t>
                      </a:r>
                      <a:r>
                        <a:rPr lang="ru-RU" sz="1400" b="0" dirty="0">
                          <a:effectLst/>
                          <a:latin typeface="Fira Sans Medium" panose="020B0604020202020204" charset="0"/>
                        </a:rPr>
                        <a:t>категории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Fira Sans Medium" panose="020B0604020202020204" charset="0"/>
                        </a:rPr>
                        <a:t>Описание категории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Fira Sans Medium" panose="020B0604020202020204" charset="0"/>
                        </a:rPr>
                        <a:t>Вес категории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28718"/>
                  </a:ext>
                </a:extLst>
              </a:tr>
              <a:tr h="427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военнослужащих, </a:t>
                      </a:r>
                      <a:r>
                        <a:rPr lang="ru-RU" sz="1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сотр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спец. гос. орг., </a:t>
                      </a:r>
                      <a:r>
                        <a:rPr lang="ru-RU" sz="1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правоохр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органов, фельдъегерской службы, в возрасте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606045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военнослужащих, </a:t>
                      </a:r>
                      <a:r>
                        <a:rPr lang="ru-RU" sz="1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сотр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спец. гос. орг., </a:t>
                      </a:r>
                      <a:r>
                        <a:rPr lang="ru-RU" sz="1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правоохр.органов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фельдъегерской службы, в возрасте от 2 до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413158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с ограниченными возможностями, в возрасте от 2 и старше, в общеобразовательные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103477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5 лет из семей, в которых один из родителей имеет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инвалидность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5777425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от 2 до 5 лет из семей, в которых один из родителей имеет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инвалидность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523546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5 лет из семей, воспитывающих ребенка с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инвалидностью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906423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от 2 до 5 лет из семей, воспитывающих ребенка с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инвалидностью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908115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5 лет, оставшиеся без попечения родителей,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дети-сироты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96374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от 2 до 5 лет оставшиеся без попечения родителей,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дети-сироты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227403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5 лет из многодетной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семьи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692208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от 2 до 5 лет из многодетной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семьи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6794400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педагогов, медицинских работников в возрасте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107471"/>
                  </a:ext>
                </a:extLst>
              </a:tr>
              <a:tr h="3842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педагогов, медицинских работников в возрасте от 2 до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78265"/>
                  </a:ext>
                </a:extLst>
              </a:tr>
              <a:tr h="313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очереди, по возрасту достигшие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0187403"/>
                  </a:ext>
                </a:extLst>
              </a:tr>
              <a:tr h="4068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дети-близнецы в очереди, по возрасту достигшие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812818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дети-близнецы от 2 до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725137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дети, </a:t>
                      </a:r>
                      <a:r>
                        <a:rPr lang="ru-RU" sz="1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посещ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на коммерческой основе в возрасте от 2 до 6 лет при посещении ДО не менее 6 месяцев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подряд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933795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очереди, по возрасту достигшие 4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135294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очереди, по возрасту достигшие 3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7220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очереди, по возрасту достигшие 2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5675479"/>
                  </a:ext>
                </a:extLst>
              </a:tr>
              <a:tr h="3910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в очереди, возраст которых достиг 1 года или младше</a:t>
                      </a: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885324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3509812" y="1769728"/>
            <a:ext cx="43436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Постановка на очередь осуществляется согласно достижения полных лет до конца календарного года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582223" y="3377641"/>
            <a:ext cx="45703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Перемещение детей между категориями осуществляется 31 июля.</a:t>
            </a:r>
          </a:p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При полном удовлетворении очереди по категориям, допускается обновление 1 января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509812" y="5567202"/>
            <a:ext cx="45703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Номер очереди по каждой категории формируется отдельно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3447" y="-20171"/>
            <a:ext cx="7875089" cy="785680"/>
            <a:chOff x="0" y="-6643"/>
            <a:chExt cx="7875089" cy="785680"/>
          </a:xfrm>
        </p:grpSpPr>
        <p:sp>
          <p:nvSpPr>
            <p:cNvPr id="19" name="Freeform 16"/>
            <p:cNvSpPr/>
            <p:nvPr/>
          </p:nvSpPr>
          <p:spPr>
            <a:xfrm rot="10800000">
              <a:off x="307975" y="-6643"/>
              <a:ext cx="7218627" cy="779037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B6E9F5"/>
            </a:solidFill>
          </p:spPr>
        </p:sp>
        <p:grpSp>
          <p:nvGrpSpPr>
            <p:cNvPr id="20" name="Group 15"/>
            <p:cNvGrpSpPr/>
            <p:nvPr/>
          </p:nvGrpSpPr>
          <p:grpSpPr>
            <a:xfrm rot="10800000">
              <a:off x="0" y="0"/>
              <a:ext cx="7218627" cy="779037"/>
              <a:chOff x="2886224" y="1261133"/>
              <a:chExt cx="22784924" cy="2458962"/>
            </a:xfrm>
          </p:grpSpPr>
          <p:sp>
            <p:nvSpPr>
              <p:cNvPr id="22" name="Freeform 16"/>
              <p:cNvSpPr/>
              <p:nvPr/>
            </p:nvSpPr>
            <p:spPr>
              <a:xfrm>
                <a:off x="2886224" y="1261133"/>
                <a:ext cx="22784924" cy="2458962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21" name="TextBox 17"/>
            <p:cNvSpPr txBox="1"/>
            <p:nvPr/>
          </p:nvSpPr>
          <p:spPr>
            <a:xfrm>
              <a:off x="1321888" y="120964"/>
              <a:ext cx="6553201" cy="492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ru-RU" sz="3200" b="1" spc="-139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Категории очереди </a:t>
              </a:r>
              <a:endParaRPr lang="en-US" sz="3200" b="1" spc="-139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sp>
        <p:nvSpPr>
          <p:cNvPr id="15" name="Freeform 10"/>
          <p:cNvSpPr/>
          <p:nvPr/>
        </p:nvSpPr>
        <p:spPr>
          <a:xfrm rot="10800000">
            <a:off x="13128642" y="2569882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16" name="Freeform 10"/>
          <p:cNvSpPr/>
          <p:nvPr/>
        </p:nvSpPr>
        <p:spPr>
          <a:xfrm rot="10800000">
            <a:off x="13128642" y="4037798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3" name="Freeform 10"/>
          <p:cNvSpPr/>
          <p:nvPr/>
        </p:nvSpPr>
        <p:spPr>
          <a:xfrm rot="10800000">
            <a:off x="13128642" y="5729924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4" name="Freeform 10"/>
          <p:cNvSpPr/>
          <p:nvPr/>
        </p:nvSpPr>
        <p:spPr>
          <a:xfrm rot="10800000">
            <a:off x="13151054" y="6678087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5" name="Прямоугольник 24"/>
          <p:cNvSpPr/>
          <p:nvPr/>
        </p:nvSpPr>
        <p:spPr>
          <a:xfrm>
            <a:off x="13487400" y="6525657"/>
            <a:ext cx="45703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Распределение ваучеров согласно весу категории</a:t>
            </a:r>
          </a:p>
        </p:txBody>
      </p:sp>
      <p:sp>
        <p:nvSpPr>
          <p:cNvPr id="26" name="AutoShape 35"/>
          <p:cNvSpPr/>
          <p:nvPr/>
        </p:nvSpPr>
        <p:spPr>
          <a:xfrm rot="5400000">
            <a:off x="11240674" y="4823854"/>
            <a:ext cx="4108205" cy="2"/>
          </a:xfrm>
          <a:prstGeom prst="line">
            <a:avLst/>
          </a:prstGeom>
          <a:ln w="28575" cap="rnd">
            <a:solidFill>
              <a:srgbClr val="1836B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Freeform 18"/>
          <p:cNvSpPr/>
          <p:nvPr/>
        </p:nvSpPr>
        <p:spPr>
          <a:xfrm>
            <a:off x="14554200" y="8197854"/>
            <a:ext cx="3733800" cy="2064493"/>
          </a:xfrm>
          <a:custGeom>
            <a:avLst/>
            <a:gdLst/>
            <a:ahLst/>
            <a:cxnLst/>
            <a:rect l="l" t="t" r="r" b="b"/>
            <a:pathLst>
              <a:path w="6334729" h="3616922">
                <a:moveTo>
                  <a:pt x="6334729" y="0"/>
                </a:moveTo>
                <a:lnTo>
                  <a:pt x="0" y="0"/>
                </a:lnTo>
                <a:lnTo>
                  <a:pt x="0" y="3616923"/>
                </a:lnTo>
                <a:lnTo>
                  <a:pt x="6334729" y="3616923"/>
                </a:lnTo>
                <a:lnTo>
                  <a:pt x="633472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30" name="Прямоугольник 29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03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0" y="0"/>
            <a:ext cx="7218627" cy="1000470"/>
            <a:chOff x="-304801" y="642362"/>
            <a:chExt cx="7218627" cy="1000470"/>
          </a:xfrm>
        </p:grpSpPr>
        <p:sp>
          <p:nvSpPr>
            <p:cNvPr id="23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14" name="Group 14"/>
            <p:cNvGrpSpPr/>
            <p:nvPr/>
          </p:nvGrpSpPr>
          <p:grpSpPr>
            <a:xfrm>
              <a:off x="-304801" y="642362"/>
              <a:ext cx="7218627" cy="779037"/>
              <a:chOff x="1521139" y="697844"/>
              <a:chExt cx="9624837" cy="1038717"/>
            </a:xfrm>
          </p:grpSpPr>
          <p:grpSp>
            <p:nvGrpSpPr>
              <p:cNvPr id="15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17" name="TextBox 17"/>
              <p:cNvSpPr txBox="1"/>
              <p:nvPr/>
            </p:nvSpPr>
            <p:spPr>
              <a:xfrm>
                <a:off x="3283658" y="859129"/>
                <a:ext cx="6162283" cy="65659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ru-RU" sz="3200" b="1" spc="-139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Постановка на очередь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9" name="Google Shape;193;p25"/>
          <p:cNvSpPr/>
          <p:nvPr/>
        </p:nvSpPr>
        <p:spPr>
          <a:xfrm>
            <a:off x="889797" y="1605197"/>
            <a:ext cx="4800600" cy="1514844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 rot="10800000" flipV="1">
            <a:off x="1364993" y="1142829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Общеобразовательная очередь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Google Shape;193;p25"/>
          <p:cNvSpPr/>
          <p:nvPr/>
        </p:nvSpPr>
        <p:spPr>
          <a:xfrm>
            <a:off x="6535204" y="1603154"/>
            <a:ext cx="4800600" cy="1509556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10800000" flipV="1">
            <a:off x="7010400" y="1140785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Санаторная очередь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Google Shape;193;p25"/>
          <p:cNvSpPr/>
          <p:nvPr/>
        </p:nvSpPr>
        <p:spPr>
          <a:xfrm>
            <a:off x="12014997" y="1597710"/>
            <a:ext cx="4800600" cy="1514999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 rot="10800000" flipV="1">
            <a:off x="12490193" y="1135342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Специальная очередь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270797" y="2078648"/>
            <a:ext cx="10310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</a:t>
            </a:r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бщая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70797" y="2507926"/>
            <a:ext cx="3726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 категориям (21 категории)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787290" y="2009391"/>
            <a:ext cx="35694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Персональная в каждую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177344" y="2412418"/>
            <a:ext cx="44759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 возрасту, виду коррекции, языку</a:t>
            </a:r>
          </a:p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согласно заключению ПМПК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180611" y="2027430"/>
            <a:ext cx="35694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Персональная в каждую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793461" y="2569473"/>
            <a:ext cx="16482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 возрасту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784" y="3345450"/>
            <a:ext cx="2263505" cy="2196368"/>
          </a:xfrm>
          <a:prstGeom prst="rect">
            <a:avLst/>
          </a:prstGeom>
        </p:spPr>
      </p:pic>
      <p:sp>
        <p:nvSpPr>
          <p:cNvPr id="49" name="TextBox 2"/>
          <p:cNvSpPr txBox="1"/>
          <p:nvPr/>
        </p:nvSpPr>
        <p:spPr>
          <a:xfrm>
            <a:off x="555909" y="3585196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Что делать родителю, чтобы встать в очередь?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848086" y="4915307"/>
            <a:ext cx="0" cy="68514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utoShape 2" descr="Подать заявление на материальную помощь теперь можно в ЕЛК – Новости –  Цифровой блок НИУ ВШЭ – Национальный исследовательский университет «Высшая  школа экономики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3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991" y="5709620"/>
            <a:ext cx="1458073" cy="970282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2043079" y="5534675"/>
            <a:ext cx="2622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Подает заявление в информационной системе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934" y="7616117"/>
            <a:ext cx="1586207" cy="869011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4954979" y="7514218"/>
            <a:ext cx="2622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Ожидает выдачи ваучера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2"/>
          <p:cNvSpPr txBox="1"/>
          <p:nvPr/>
        </p:nvSpPr>
        <p:spPr>
          <a:xfrm>
            <a:off x="10782191" y="3550113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Что делать родителю с ваучером?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8435344" y="6042506"/>
            <a:ext cx="4482" cy="343592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10717232" y="4437511"/>
            <a:ext cx="5502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Подтверждает согласие на использование ваучера в течение 2 дней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Соединительная линия уступом 99"/>
          <p:cNvCxnSpPr>
            <a:stCxn id="114" idx="0"/>
            <a:endCxn id="117" idx="0"/>
          </p:cNvCxnSpPr>
          <p:nvPr/>
        </p:nvCxnSpPr>
        <p:spPr>
          <a:xfrm rot="5400000" flipH="1" flipV="1">
            <a:off x="13376327" y="2444550"/>
            <a:ext cx="184666" cy="6999706"/>
          </a:xfrm>
          <a:prstGeom prst="bentConnector3">
            <a:avLst>
              <a:gd name="adj1" fmla="val 434964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>
            <a:endCxn id="120" idx="0"/>
          </p:cNvCxnSpPr>
          <p:nvPr/>
        </p:nvCxnSpPr>
        <p:spPr>
          <a:xfrm>
            <a:off x="13503271" y="5349919"/>
            <a:ext cx="247" cy="333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Группа 112"/>
          <p:cNvGrpSpPr/>
          <p:nvPr/>
        </p:nvGrpSpPr>
        <p:grpSpPr>
          <a:xfrm>
            <a:off x="9662353" y="6036736"/>
            <a:ext cx="612907" cy="560118"/>
            <a:chOff x="12493493" y="3879841"/>
            <a:chExt cx="612907" cy="560118"/>
          </a:xfrm>
        </p:grpSpPr>
        <p:sp>
          <p:nvSpPr>
            <p:cNvPr id="114" name="Овал 113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95D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12572961" y="3972754"/>
              <a:ext cx="5164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Fira Sans Light"/>
                  <a:cs typeface="Arial" panose="020B0604020202020204" pitchFamily="34" charset="0"/>
                  <a:sym typeface="Fira Sans Light"/>
                </a:rPr>
                <a:t>ДА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Группа 115"/>
          <p:cNvGrpSpPr/>
          <p:nvPr/>
        </p:nvGrpSpPr>
        <p:grpSpPr>
          <a:xfrm>
            <a:off x="16662059" y="5852070"/>
            <a:ext cx="663097" cy="560118"/>
            <a:chOff x="12493493" y="3879841"/>
            <a:chExt cx="663097" cy="560118"/>
          </a:xfrm>
        </p:grpSpPr>
        <p:sp>
          <p:nvSpPr>
            <p:cNvPr id="117" name="Овал 116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FF49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12510259" y="3975234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НЕТ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Группа 122"/>
          <p:cNvGrpSpPr/>
          <p:nvPr/>
        </p:nvGrpSpPr>
        <p:grpSpPr>
          <a:xfrm>
            <a:off x="13032919" y="5683566"/>
            <a:ext cx="940707" cy="743142"/>
            <a:chOff x="13536166" y="7121071"/>
            <a:chExt cx="940707" cy="743142"/>
          </a:xfrm>
        </p:grpSpPr>
        <p:sp>
          <p:nvSpPr>
            <p:cNvPr id="120" name="Овал 119"/>
            <p:cNvSpPr/>
            <p:nvPr/>
          </p:nvSpPr>
          <p:spPr>
            <a:xfrm>
              <a:off x="13562817" y="7121071"/>
              <a:ext cx="887895" cy="74314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13536166" y="7158159"/>
              <a:ext cx="94070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Нет </a:t>
              </a:r>
            </a:p>
            <a:p>
              <a:pPr algn="ctr"/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ответа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24" name="Прямая со стрелкой 123"/>
          <p:cNvCxnSpPr/>
          <p:nvPr/>
        </p:nvCxnSpPr>
        <p:spPr>
          <a:xfrm>
            <a:off x="9969106" y="6651178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Прямоугольник 130"/>
          <p:cNvSpPr/>
          <p:nvPr/>
        </p:nvSpPr>
        <p:spPr>
          <a:xfrm>
            <a:off x="8497681" y="7139413"/>
            <a:ext cx="2622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Выбирает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Прямая со стрелкой 132"/>
          <p:cNvCxnSpPr/>
          <p:nvPr/>
        </p:nvCxnSpPr>
        <p:spPr>
          <a:xfrm>
            <a:off x="9969106" y="7511334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рямоугольник 133"/>
          <p:cNvSpPr/>
          <p:nvPr/>
        </p:nvSpPr>
        <p:spPr>
          <a:xfrm>
            <a:off x="8819704" y="9232743"/>
            <a:ext cx="2622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Заключает договор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5" name="Прямая со стрелкой 134"/>
          <p:cNvCxnSpPr/>
          <p:nvPr/>
        </p:nvCxnSpPr>
        <p:spPr>
          <a:xfrm>
            <a:off x="16969189" y="6482762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Прямоугольник 135"/>
          <p:cNvSpPr/>
          <p:nvPr/>
        </p:nvSpPr>
        <p:spPr>
          <a:xfrm>
            <a:off x="15744694" y="7000000"/>
            <a:ext cx="2622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очередь</a:t>
            </a: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аннулируется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2046755" y="7048654"/>
            <a:ext cx="3124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Попадает в стоп лист на 28 дней с правом восстановления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8" name="Прямая со стрелкой 137"/>
          <p:cNvCxnSpPr/>
          <p:nvPr/>
        </p:nvCxnSpPr>
        <p:spPr>
          <a:xfrm>
            <a:off x="13503272" y="6452895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/>
          <p:nvPr/>
        </p:nvCxnSpPr>
        <p:spPr>
          <a:xfrm>
            <a:off x="13505064" y="8099006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Соединительная линия уступом 141"/>
          <p:cNvCxnSpPr/>
          <p:nvPr/>
        </p:nvCxnSpPr>
        <p:spPr>
          <a:xfrm rot="10800000">
            <a:off x="10430601" y="6228936"/>
            <a:ext cx="2098015" cy="142891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Прямоугольник 150"/>
          <p:cNvSpPr/>
          <p:nvPr/>
        </p:nvSpPr>
        <p:spPr>
          <a:xfrm>
            <a:off x="12589729" y="8751721"/>
            <a:ext cx="20347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После 28 дней если нет ответа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3" name="Соединительная линия уступом 152"/>
          <p:cNvCxnSpPr>
            <a:stCxn id="151" idx="3"/>
            <a:endCxn id="136" idx="2"/>
          </p:cNvCxnSpPr>
          <p:nvPr/>
        </p:nvCxnSpPr>
        <p:spPr>
          <a:xfrm flipV="1">
            <a:off x="14624478" y="7707886"/>
            <a:ext cx="2431530" cy="15516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Рисунок 83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237" y="7899586"/>
            <a:ext cx="2324624" cy="1239135"/>
          </a:xfrm>
          <a:prstGeom prst="rect">
            <a:avLst/>
          </a:prstGeom>
        </p:spPr>
      </p:pic>
      <p:sp>
        <p:nvSpPr>
          <p:cNvPr id="86" name="Прямоугольник 85"/>
          <p:cNvSpPr/>
          <p:nvPr/>
        </p:nvSpPr>
        <p:spPr>
          <a:xfrm>
            <a:off x="9205928" y="8071153"/>
            <a:ext cx="17869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теч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 5 раб.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д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.+ 2 дня продление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>
            <a:off x="848086" y="7133228"/>
            <a:ext cx="1619622" cy="965778"/>
          </a:xfrm>
          <a:prstGeom prst="bentConnector3">
            <a:avLst>
              <a:gd name="adj1" fmla="val 101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вал 1"/>
          <p:cNvSpPr/>
          <p:nvPr/>
        </p:nvSpPr>
        <p:spPr>
          <a:xfrm>
            <a:off x="7099784" y="3345451"/>
            <a:ext cx="2263505" cy="260201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218627" cy="1000470"/>
            <a:chOff x="-304801" y="642362"/>
            <a:chExt cx="7218627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218627" cy="779037"/>
              <a:chOff x="1521139" y="697844"/>
              <a:chExt cx="962483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5" y="835680"/>
                <a:ext cx="6055942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3200" b="1" spc="-139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Постановка на очередь</a:t>
                </a: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94" y="2397369"/>
            <a:ext cx="1360304" cy="14567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2399" y="2352000"/>
            <a:ext cx="1147503" cy="1147503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612776" y="2081981"/>
            <a:ext cx="2398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Направляет заявление и необходимые документы (льгота) в ИС МИО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880119" y="2114347"/>
            <a:ext cx="30989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Недостоверная информация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5750310" y="1554835"/>
            <a:ext cx="20713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Отказ в постановке на очередь (льгота)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6572" y="2672455"/>
            <a:ext cx="1292397" cy="906608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8179952" y="2081981"/>
            <a:ext cx="27580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Подтверждает полноту и соответствие</a:t>
            </a:r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*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представленных документов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277755" y="3579063"/>
            <a:ext cx="21649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Заявления проверяются автоматически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927" y="1150316"/>
            <a:ext cx="995363" cy="995363"/>
          </a:xfrm>
          <a:prstGeom prst="rect">
            <a:avLst/>
          </a:prstGeom>
        </p:spPr>
      </p:pic>
      <p:grpSp>
        <p:nvGrpSpPr>
          <p:cNvPr id="59" name="Группа 58"/>
          <p:cNvGrpSpPr/>
          <p:nvPr/>
        </p:nvGrpSpPr>
        <p:grpSpPr>
          <a:xfrm>
            <a:off x="11838297" y="3982360"/>
            <a:ext cx="995363" cy="995363"/>
            <a:chOff x="11963400" y="4860304"/>
            <a:chExt cx="995363" cy="995363"/>
          </a:xfrm>
        </p:grpSpPr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963400" y="4860304"/>
              <a:ext cx="995363" cy="995363"/>
            </a:xfrm>
            <a:prstGeom prst="rect">
              <a:avLst/>
            </a:prstGeom>
          </p:spPr>
        </p:pic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403854" y="5381724"/>
              <a:ext cx="473946" cy="473943"/>
            </a:xfrm>
            <a:prstGeom prst="rect">
              <a:avLst/>
            </a:prstGeom>
          </p:spPr>
        </p:pic>
      </p:grpSp>
      <p:sp>
        <p:nvSpPr>
          <p:cNvPr id="60" name="Прямоугольник 59"/>
          <p:cNvSpPr/>
          <p:nvPr/>
        </p:nvSpPr>
        <p:spPr>
          <a:xfrm>
            <a:off x="11191856" y="4811455"/>
            <a:ext cx="25283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Достоверная информация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1470777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3992013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6156919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8025473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>
            <a:stCxn id="48" idx="3"/>
            <a:endCxn id="50" idx="1"/>
          </p:cNvCxnSpPr>
          <p:nvPr/>
        </p:nvCxnSpPr>
        <p:spPr>
          <a:xfrm flipV="1">
            <a:off x="10938011" y="1647998"/>
            <a:ext cx="993916" cy="140347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/>
          <p:nvPr/>
        </p:nvCxnSpPr>
        <p:spPr>
          <a:xfrm>
            <a:off x="10926403" y="3188617"/>
            <a:ext cx="1005525" cy="96428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15410145" y="3861666"/>
            <a:ext cx="28778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Постановка на очередь в присвоенную категорию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9074" y="2576149"/>
            <a:ext cx="1147503" cy="1147503"/>
          </a:xfrm>
          <a:prstGeom prst="rect">
            <a:avLst/>
          </a:prstGeom>
        </p:spPr>
      </p:pic>
      <p:cxnSp>
        <p:nvCxnSpPr>
          <p:cNvPr id="79" name="Соединительная линия уступом 78"/>
          <p:cNvCxnSpPr/>
          <p:nvPr/>
        </p:nvCxnSpPr>
        <p:spPr>
          <a:xfrm flipV="1">
            <a:off x="14506139" y="2096154"/>
            <a:ext cx="989200" cy="1029605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/>
          <p:nvPr/>
        </p:nvCxnSpPr>
        <p:spPr>
          <a:xfrm>
            <a:off x="14506139" y="3188617"/>
            <a:ext cx="1005525" cy="96428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Скругленный прямоугольник 80"/>
          <p:cNvSpPr/>
          <p:nvPr/>
        </p:nvSpPr>
        <p:spPr>
          <a:xfrm>
            <a:off x="155574" y="1150316"/>
            <a:ext cx="17980025" cy="4387032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Freeform 42"/>
          <p:cNvSpPr/>
          <p:nvPr/>
        </p:nvSpPr>
        <p:spPr>
          <a:xfrm>
            <a:off x="460375" y="1329289"/>
            <a:ext cx="538366" cy="538366"/>
          </a:xfrm>
          <a:custGeom>
            <a:avLst/>
            <a:gdLst/>
            <a:ahLst/>
            <a:cxnLst/>
            <a:rect l="l" t="t" r="r" b="b"/>
            <a:pathLst>
              <a:path w="538366" h="538366">
                <a:moveTo>
                  <a:pt x="0" y="0"/>
                </a:moveTo>
                <a:lnTo>
                  <a:pt x="538366" y="0"/>
                </a:lnTo>
                <a:lnTo>
                  <a:pt x="538366" y="538366"/>
                </a:lnTo>
                <a:lnTo>
                  <a:pt x="0" y="5383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3" name="Прямоугольник 82"/>
          <p:cNvSpPr/>
          <p:nvPr/>
        </p:nvSpPr>
        <p:spPr>
          <a:xfrm>
            <a:off x="8061440" y="4208894"/>
            <a:ext cx="336772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подтверждение льготной категории при постановке на очередь,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является основанием для отказа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7966486" y="4169538"/>
            <a:ext cx="3346696" cy="1178129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155574" y="5660314"/>
            <a:ext cx="17980026" cy="3293186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Freeform 42"/>
          <p:cNvSpPr/>
          <p:nvPr/>
        </p:nvSpPr>
        <p:spPr>
          <a:xfrm>
            <a:off x="432666" y="5947747"/>
            <a:ext cx="538366" cy="488292"/>
          </a:xfrm>
          <a:custGeom>
            <a:avLst/>
            <a:gdLst/>
            <a:ahLst/>
            <a:cxnLst/>
            <a:rect l="l" t="t" r="r" b="b"/>
            <a:pathLst>
              <a:path w="538366" h="538366">
                <a:moveTo>
                  <a:pt x="0" y="0"/>
                </a:moveTo>
                <a:lnTo>
                  <a:pt x="538366" y="0"/>
                </a:lnTo>
                <a:lnTo>
                  <a:pt x="538366" y="538366"/>
                </a:lnTo>
                <a:lnTo>
                  <a:pt x="0" y="5383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1501EEC-861E-0641-6511-4876E1892D5F}"/>
              </a:ext>
            </a:extLst>
          </p:cNvPr>
          <p:cNvSpPr txBox="1"/>
          <p:nvPr/>
        </p:nvSpPr>
        <p:spPr>
          <a:xfrm>
            <a:off x="1451726" y="5972366"/>
            <a:ext cx="8107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Аннулирование заявления на очередь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6519" y="6825130"/>
            <a:ext cx="17689079" cy="1820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Выявление 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постановки на очередь </a:t>
            </a: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ребенка в 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данном или в другом </a:t>
            </a: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регионе</a:t>
            </a:r>
          </a:p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Наличие ребенка в контингенте ДО, которому оказывается услуга по </a:t>
            </a:r>
            <a:r>
              <a:rPr lang="ru-RU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ДВиО</a:t>
            </a: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в рамках ГОЗ</a:t>
            </a:r>
          </a:p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Отсутствие временной или постоянной прописки </a:t>
            </a:r>
            <a:r>
              <a:rPr lang="ru-RU" sz="20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(за исключением случаев </a:t>
            </a:r>
            <a:r>
              <a:rPr lang="ru-RU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наличия регистрации в населенном пункте, отнесенной к агломерации городов областного, республиканского значения, или </a:t>
            </a:r>
            <a:r>
              <a:rPr lang="ru-RU" sz="20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столицы)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8" t="3820" r="39780" b="7890"/>
          <a:stretch/>
        </p:blipFill>
        <p:spPr>
          <a:xfrm>
            <a:off x="1079188" y="5772989"/>
            <a:ext cx="187623" cy="83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1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347394" cy="1000470"/>
            <a:chOff x="-304801" y="642362"/>
            <a:chExt cx="7347394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347394" cy="779037"/>
              <a:chOff x="1521139" y="697844"/>
              <a:chExt cx="979652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4" y="835680"/>
                <a:ext cx="8737602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ru-RU" sz="3200" b="1" spc="-139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Получение ваучера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501EEC-861E-0641-6511-4876E1892D5F}"/>
              </a:ext>
            </a:extLst>
          </p:cNvPr>
          <p:cNvSpPr txBox="1"/>
          <p:nvPr/>
        </p:nvSpPr>
        <p:spPr>
          <a:xfrm>
            <a:off x="9970206" y="1093395"/>
            <a:ext cx="71177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заказа на детский сад не утверждается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913C2C7-0742-4DC2-7477-15CDD7F511BD}"/>
              </a:ext>
            </a:extLst>
          </p:cNvPr>
          <p:cNvSpPr/>
          <p:nvPr/>
        </p:nvSpPr>
        <p:spPr>
          <a:xfrm>
            <a:off x="8872604" y="1845460"/>
            <a:ext cx="3226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Объем государственного образовательного заказа определяется МИО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1A53313F-BF14-2899-D4A3-CB8AF2CCCA7E}"/>
              </a:ext>
            </a:extLst>
          </p:cNvPr>
          <p:cNvSpPr/>
          <p:nvPr/>
        </p:nvSpPr>
        <p:spPr>
          <a:xfrm>
            <a:off x="14345599" y="4063730"/>
            <a:ext cx="35889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Детские сады участвуют в рамках проектной мощности.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Детский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сад выбирают сами родители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7869102" y="3237685"/>
            <a:ext cx="4277882" cy="2751649"/>
            <a:chOff x="8448730" y="2196074"/>
            <a:chExt cx="4277882" cy="2751649"/>
          </a:xfrm>
        </p:grpSpPr>
        <p:sp>
          <p:nvSpPr>
            <p:cNvPr id="44" name="AutoShape 5"/>
            <p:cNvSpPr/>
            <p:nvPr/>
          </p:nvSpPr>
          <p:spPr>
            <a:xfrm>
              <a:off x="8448730" y="2196074"/>
              <a:ext cx="4015487" cy="2751649"/>
            </a:xfrm>
            <a:prstGeom prst="rect">
              <a:avLst/>
            </a:prstGeom>
            <a:solidFill>
              <a:srgbClr val="A066CB">
                <a:alpha val="8627"/>
              </a:srgbClr>
            </a:solidFill>
          </p:spPr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9725101" y="2457163"/>
              <a:ext cx="1052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x-none" i="1" dirty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7B78273-5967-93AA-C17F-530BDC7DD018}"/>
                </a:ext>
              </a:extLst>
            </p:cNvPr>
            <p:cNvSpPr txBox="1"/>
            <p:nvPr/>
          </p:nvSpPr>
          <p:spPr>
            <a:xfrm>
              <a:off x="9697571" y="3282673"/>
              <a:ext cx="1043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x-none" i="1" dirty="0"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D5CFD0-0D7F-DDA0-5E6A-D6A72606A1E5}"/>
                </a:ext>
              </a:extLst>
            </p:cNvPr>
            <p:cNvSpPr txBox="1"/>
            <p:nvPr/>
          </p:nvSpPr>
          <p:spPr>
            <a:xfrm>
              <a:off x="9731641" y="4116811"/>
              <a:ext cx="1035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x-none" i="1" dirty="0">
                  <a:latin typeface="Arial" panose="020B0604020202020204" pitchFamily="34" charset="0"/>
                  <a:cs typeface="Arial" panose="020B0604020202020204" pitchFamily="34" charset="0"/>
                </a:rPr>
                <a:t>30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8731" y="3069180"/>
              <a:ext cx="764554" cy="764554"/>
            </a:xfrm>
            <a:prstGeom prst="rect">
              <a:avLst/>
            </a:prstGeom>
          </p:spPr>
        </p:pic>
        <p:pic>
          <p:nvPicPr>
            <p:cNvPr id="61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700" y="2196075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700" y="3118317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699" y="4021359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095622" y="2422849"/>
              <a:ext cx="1630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-150</a:t>
              </a:r>
              <a:r>
                <a:rPr lang="x-non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095622" y="3240269"/>
              <a:ext cx="1630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-100</a:t>
              </a:r>
              <a:r>
                <a:rPr lang="x-non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243931" y="4181812"/>
              <a:ext cx="13343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-50</a:t>
              </a:r>
              <a:r>
                <a:rPr lang="x-non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9271752" y="2717451"/>
              <a:ext cx="709148" cy="1776774"/>
              <a:chOff x="8693956" y="2737924"/>
              <a:chExt cx="709148" cy="1776774"/>
            </a:xfrm>
          </p:grpSpPr>
          <p:cxnSp>
            <p:nvCxnSpPr>
              <p:cNvPr id="91" name="Соединительная линия уступом 90"/>
              <p:cNvCxnSpPr/>
              <p:nvPr/>
            </p:nvCxnSpPr>
            <p:spPr>
              <a:xfrm rot="5400000" flipH="1" flipV="1">
                <a:off x="8601209" y="2830671"/>
                <a:ext cx="871294" cy="685800"/>
              </a:xfrm>
              <a:prstGeom prst="bentConnector3">
                <a:avLst>
                  <a:gd name="adj1" fmla="val 97703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Соединительная линия уступом 91"/>
              <p:cNvCxnSpPr/>
              <p:nvPr/>
            </p:nvCxnSpPr>
            <p:spPr>
              <a:xfrm rot="16200000" flipH="1">
                <a:off x="8604149" y="3715743"/>
                <a:ext cx="888762" cy="709148"/>
              </a:xfrm>
              <a:prstGeom prst="bentConnector3">
                <a:avLst>
                  <a:gd name="adj1" fmla="val 101442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 стрелкой 93"/>
              <p:cNvCxnSpPr/>
              <p:nvPr/>
            </p:nvCxnSpPr>
            <p:spPr>
              <a:xfrm>
                <a:off x="8693956" y="3609218"/>
                <a:ext cx="6858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Группа 12"/>
          <p:cNvGrpSpPr/>
          <p:nvPr/>
        </p:nvGrpSpPr>
        <p:grpSpPr>
          <a:xfrm>
            <a:off x="13529080" y="6063273"/>
            <a:ext cx="3991910" cy="2865828"/>
            <a:chOff x="10972800" y="2063900"/>
            <a:chExt cx="3657600" cy="2815334"/>
          </a:xfrm>
        </p:grpSpPr>
        <p:sp>
          <p:nvSpPr>
            <p:cNvPr id="43" name="AutoShape 5"/>
            <p:cNvSpPr/>
            <p:nvPr/>
          </p:nvSpPr>
          <p:spPr>
            <a:xfrm>
              <a:off x="10972800" y="2063900"/>
              <a:ext cx="3657600" cy="2815334"/>
            </a:xfrm>
            <a:prstGeom prst="rect">
              <a:avLst/>
            </a:prstGeom>
            <a:solidFill>
              <a:srgbClr val="A066CB">
                <a:alpha val="8627"/>
              </a:srgbClr>
            </a:solidFill>
          </p:spPr>
        </p:sp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96166" y="3082181"/>
              <a:ext cx="695395" cy="695395"/>
            </a:xfrm>
            <a:prstGeom prst="rect">
              <a:avLst/>
            </a:prstGeom>
          </p:spPr>
        </p:pic>
        <p:pic>
          <p:nvPicPr>
            <p:cNvPr id="72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25265" y="2150514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09783" y="3046939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09783" y="3874872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5" name="Соединительная линия уступом 94"/>
            <p:cNvCxnSpPr/>
            <p:nvPr/>
          </p:nvCxnSpPr>
          <p:spPr>
            <a:xfrm rot="5400000" flipH="1" flipV="1">
              <a:off x="11848625" y="2721647"/>
              <a:ext cx="871294" cy="685800"/>
            </a:xfrm>
            <a:prstGeom prst="bentConnector3">
              <a:avLst>
                <a:gd name="adj1" fmla="val 9770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Соединительная линия уступом 95"/>
            <p:cNvCxnSpPr/>
            <p:nvPr/>
          </p:nvCxnSpPr>
          <p:spPr>
            <a:xfrm rot="16200000" flipH="1">
              <a:off x="11851565" y="3606719"/>
              <a:ext cx="888762" cy="709148"/>
            </a:xfrm>
            <a:prstGeom prst="bentConnector3">
              <a:avLst>
                <a:gd name="adj1" fmla="val 10144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 стрелкой 96"/>
            <p:cNvCxnSpPr/>
            <p:nvPr/>
          </p:nvCxnSpPr>
          <p:spPr>
            <a:xfrm>
              <a:off x="11941372" y="3500194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399598" y="2303313"/>
              <a:ext cx="131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-150</a:t>
              </a:r>
              <a:r>
                <a:rPr lang="x-non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415831" y="3147963"/>
              <a:ext cx="1212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-100</a:t>
              </a:r>
              <a:r>
                <a:rPr lang="x-non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329680" y="4034534"/>
              <a:ext cx="13343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-50</a:t>
              </a:r>
              <a:r>
                <a:rPr lang="x-non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Фигура"/>
          <p:cNvSpPr/>
          <p:nvPr/>
        </p:nvSpPr>
        <p:spPr>
          <a:xfrm rot="19327041">
            <a:off x="12047846" y="5935690"/>
            <a:ext cx="1137868" cy="1463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pic>
        <p:nvPicPr>
          <p:cNvPr id="104" name="Рисунок 10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51" y="4497048"/>
            <a:ext cx="1305673" cy="1398274"/>
          </a:xfrm>
          <a:prstGeom prst="rect">
            <a:avLst/>
          </a:prstGeom>
        </p:spPr>
      </p:pic>
      <p:sp>
        <p:nvSpPr>
          <p:cNvPr id="105" name="TextBox 2"/>
          <p:cNvSpPr txBox="1"/>
          <p:nvPr/>
        </p:nvSpPr>
        <p:spPr>
          <a:xfrm>
            <a:off x="1053759" y="1284762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Получил ваучер.</a:t>
            </a:r>
          </a:p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Что делать дальше?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44597" y="3061974"/>
            <a:ext cx="187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Получил Ваучер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728341" y="2711091"/>
            <a:ext cx="22221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Выбирает любой ДО из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Перечня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с учетом свободных мест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Рисунок 10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2615298"/>
            <a:ext cx="865640" cy="865640"/>
          </a:xfrm>
          <a:prstGeom prst="rect">
            <a:avLst/>
          </a:prstGeom>
        </p:spPr>
      </p:pic>
      <p:pic>
        <p:nvPicPr>
          <p:cNvPr id="109" name="Рисунок 1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3704005"/>
            <a:ext cx="865640" cy="865640"/>
          </a:xfrm>
          <a:prstGeom prst="rect">
            <a:avLst/>
          </a:prstGeom>
        </p:spPr>
      </p:pic>
      <p:pic>
        <p:nvPicPr>
          <p:cNvPr id="110" name="Рисунок 1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4879338"/>
            <a:ext cx="865640" cy="865640"/>
          </a:xfrm>
          <a:prstGeom prst="rect">
            <a:avLst/>
          </a:prstGeom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5989334"/>
            <a:ext cx="865640" cy="865640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31" y="4268702"/>
            <a:ext cx="2471441" cy="1268331"/>
          </a:xfrm>
          <a:prstGeom prst="rect">
            <a:avLst/>
          </a:prstGeom>
        </p:spPr>
      </p:pic>
      <p:sp>
        <p:nvSpPr>
          <p:cNvPr id="113" name="Прямоугольник 112"/>
          <p:cNvSpPr/>
          <p:nvPr/>
        </p:nvSpPr>
        <p:spPr>
          <a:xfrm>
            <a:off x="2758319" y="4590752"/>
            <a:ext cx="18437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5 раб. дней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+ 2 дня продление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2646860" y="5611569"/>
            <a:ext cx="24805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Готовит необходимые документы для зачисление в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Прямая со стрелкой 114"/>
          <p:cNvCxnSpPr>
            <a:stCxn id="106" idx="2"/>
            <a:endCxn id="104" idx="0"/>
          </p:cNvCxnSpPr>
          <p:nvPr/>
        </p:nvCxnSpPr>
        <p:spPr>
          <a:xfrm>
            <a:off x="982911" y="3769860"/>
            <a:ext cx="2877" cy="727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Соединительная линия уступом 115"/>
          <p:cNvCxnSpPr>
            <a:stCxn id="104" idx="3"/>
            <a:endCxn id="107" idx="1"/>
          </p:cNvCxnSpPr>
          <p:nvPr/>
        </p:nvCxnSpPr>
        <p:spPr>
          <a:xfrm flipV="1">
            <a:off x="1638624" y="3372811"/>
            <a:ext cx="1089717" cy="182337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Соединительная линия уступом 116"/>
          <p:cNvCxnSpPr>
            <a:endCxn id="114" idx="1"/>
          </p:cNvCxnSpPr>
          <p:nvPr/>
        </p:nvCxnSpPr>
        <p:spPr>
          <a:xfrm>
            <a:off x="1629660" y="5363598"/>
            <a:ext cx="1017200" cy="909691"/>
          </a:xfrm>
          <a:prstGeom prst="bentConnector3">
            <a:avLst>
              <a:gd name="adj1" fmla="val 5528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1753619" y="8109593"/>
            <a:ext cx="30235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Заключает электронный договор с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Рисунок 11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0983" y="7880005"/>
            <a:ext cx="737420" cy="737420"/>
          </a:xfrm>
          <a:prstGeom prst="rect">
            <a:avLst/>
          </a:prstGeom>
        </p:spPr>
      </p:pic>
      <p:pic>
        <p:nvPicPr>
          <p:cNvPr id="120" name="Рисунок 1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1" y="7945620"/>
            <a:ext cx="1305673" cy="1398274"/>
          </a:xfrm>
          <a:prstGeom prst="rect">
            <a:avLst/>
          </a:prstGeom>
        </p:spPr>
      </p:pic>
      <p:pic>
        <p:nvPicPr>
          <p:cNvPr id="121" name="Рисунок 1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8197616"/>
            <a:ext cx="865640" cy="865640"/>
          </a:xfrm>
          <a:prstGeom prst="rect">
            <a:avLst/>
          </a:prstGeom>
        </p:spPr>
      </p:pic>
      <p:sp>
        <p:nvSpPr>
          <p:cNvPr id="122" name="Равнобедренный треугольник 121"/>
          <p:cNvSpPr/>
          <p:nvPr/>
        </p:nvSpPr>
        <p:spPr>
          <a:xfrm rot="10800000">
            <a:off x="-22412" y="6929510"/>
            <a:ext cx="6575612" cy="84202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AutoShape 9"/>
          <p:cNvSpPr/>
          <p:nvPr/>
        </p:nvSpPr>
        <p:spPr>
          <a:xfrm flipV="1">
            <a:off x="7269919" y="2301624"/>
            <a:ext cx="5320" cy="6331927"/>
          </a:xfrm>
          <a:prstGeom prst="line">
            <a:avLst/>
          </a:prstGeom>
          <a:ln w="101600" cap="rnd">
            <a:solidFill>
              <a:srgbClr val="86C7ED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7471488" y="2197113"/>
            <a:ext cx="1449417" cy="44267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</a:t>
            </a:r>
            <a:r>
              <a:rPr lang="x-none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12890116" y="4610880"/>
            <a:ext cx="1449417" cy="44267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ТАНЕТ</a:t>
            </a:r>
            <a:r>
              <a:rPr lang="x-none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x-none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65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AutoShape 14"/>
          <p:cNvSpPr/>
          <p:nvPr/>
        </p:nvSpPr>
        <p:spPr>
          <a:xfrm>
            <a:off x="1" y="-190500"/>
            <a:ext cx="18288000" cy="104775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19" name="Скругленный прямоугольник 18"/>
          <p:cNvSpPr/>
          <p:nvPr/>
        </p:nvSpPr>
        <p:spPr>
          <a:xfrm>
            <a:off x="132131" y="3277027"/>
            <a:ext cx="18010931" cy="26418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218627" cy="1000470"/>
            <a:chOff x="-304801" y="642362"/>
            <a:chExt cx="7218627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218627" cy="779037"/>
              <a:chOff x="1521139" y="697844"/>
              <a:chExt cx="962483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5" y="835680"/>
                <a:ext cx="4122675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ru-RU" sz="3200" b="1" spc="-139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Лист ожидания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691" y="1002712"/>
            <a:ext cx="1725255" cy="1674083"/>
          </a:xfrm>
          <a:prstGeom prst="rect">
            <a:avLst/>
          </a:prstGeom>
        </p:spPr>
      </p:pic>
      <p:sp>
        <p:nvSpPr>
          <p:cNvPr id="69" name="TextBox 2"/>
          <p:cNvSpPr txBox="1"/>
          <p:nvPr/>
        </p:nvSpPr>
        <p:spPr>
          <a:xfrm>
            <a:off x="5897946" y="1542948"/>
            <a:ext cx="795130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Что делать если нет свободного места в желаемой ДО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84" y="3687140"/>
            <a:ext cx="1305673" cy="1398274"/>
          </a:xfrm>
          <a:prstGeom prst="rect">
            <a:avLst/>
          </a:prstGeom>
        </p:spPr>
      </p:pic>
      <p:sp>
        <p:nvSpPr>
          <p:cNvPr id="75" name="Прямоугольник 74"/>
          <p:cNvSpPr/>
          <p:nvPr/>
        </p:nvSpPr>
        <p:spPr>
          <a:xfrm>
            <a:off x="100755" y="4153804"/>
            <a:ext cx="187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Получил Ваучер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271292" y="4014173"/>
            <a:ext cx="1876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Нет мест в желаемом саду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110" y="3900524"/>
            <a:ext cx="1022312" cy="1022312"/>
          </a:xfrm>
          <a:prstGeom prst="rect">
            <a:avLst/>
          </a:prstGeom>
        </p:spPr>
      </p:pic>
      <p:sp>
        <p:nvSpPr>
          <p:cNvPr id="80" name="Прямоугольник 79"/>
          <p:cNvSpPr/>
          <p:nvPr/>
        </p:nvSpPr>
        <p:spPr>
          <a:xfrm>
            <a:off x="6427097" y="3900524"/>
            <a:ext cx="2295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Может выбрать временно другой детский сад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555" y="3942586"/>
            <a:ext cx="1071562" cy="1071562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9906000" y="3853722"/>
            <a:ext cx="2295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Подает заявку в Лист ожидания в конкретную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76455" y="3939848"/>
            <a:ext cx="999687" cy="999687"/>
          </a:xfrm>
          <a:prstGeom prst="rect">
            <a:avLst/>
          </a:prstGeom>
        </p:spPr>
      </p:pic>
      <p:sp>
        <p:nvSpPr>
          <p:cNvPr id="82" name="Прямоугольник 81"/>
          <p:cNvSpPr/>
          <p:nvPr/>
        </p:nvSpPr>
        <p:spPr>
          <a:xfrm>
            <a:off x="13550957" y="3675243"/>
            <a:ext cx="4301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появлении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места в ДО в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первую очередь 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будет выслано приглашение и родитель может зачислен в желаемую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2"/>
          <p:cNvSpPr txBox="1"/>
          <p:nvPr/>
        </p:nvSpPr>
        <p:spPr>
          <a:xfrm>
            <a:off x="160057" y="6149809"/>
            <a:ext cx="525462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Для чего нужен Лист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46354" y="6658613"/>
            <a:ext cx="93166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Чтобы ежедневно не следить за появлением мест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Чтобы  свободные места в дефицитных садах не освобождались «по договоренности среди своих»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2"/>
          <p:cNvSpPr txBox="1"/>
          <p:nvPr/>
        </p:nvSpPr>
        <p:spPr>
          <a:xfrm>
            <a:off x="460374" y="8038832"/>
            <a:ext cx="799782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Кто может воспользоваться Листом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580087" y="8586794"/>
            <a:ext cx="80991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В Лист ожидания может встать только ребенок, который имеет ваучер и уже посещающий дошкольную организацию по этому ваучеру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2"/>
          <p:cNvSpPr txBox="1"/>
          <p:nvPr/>
        </p:nvSpPr>
        <p:spPr>
          <a:xfrm>
            <a:off x="9304615" y="6236736"/>
            <a:ext cx="525462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Как встать в Лист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9190912" y="6745540"/>
            <a:ext cx="9316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Необходимо подать электронную заявку. Подача заявки доступна в личном кабинете родителя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2"/>
          <p:cNvSpPr txBox="1"/>
          <p:nvPr/>
        </p:nvSpPr>
        <p:spPr>
          <a:xfrm>
            <a:off x="9240609" y="8005395"/>
            <a:ext cx="829290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Какие льготы предусмотрены для Листа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9126907" y="8514199"/>
            <a:ext cx="90161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Все </a:t>
            </a:r>
            <a:r>
              <a:rPr lang="ru-RU" sz="2000" dirty="0" err="1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ваучеродержатели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равны, льготы отсутствуют. Кто раньше встал в лист ожидания, тот первым получит место. Заявления сортируются автоматически по дате и времени подачи заявления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8" t="3820" r="39780" b="7890"/>
          <a:stretch/>
        </p:blipFill>
        <p:spPr>
          <a:xfrm>
            <a:off x="8925097" y="8603126"/>
            <a:ext cx="187623" cy="837807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8" t="3820" r="39780" b="7890"/>
          <a:stretch/>
        </p:blipFill>
        <p:spPr>
          <a:xfrm>
            <a:off x="315699" y="8512917"/>
            <a:ext cx="187623" cy="837807"/>
          </a:xfrm>
          <a:prstGeom prst="rect">
            <a:avLst/>
          </a:prstGeom>
        </p:spPr>
      </p:pic>
      <p:sp>
        <p:nvSpPr>
          <p:cNvPr id="37" name="Овал 36"/>
          <p:cNvSpPr/>
          <p:nvPr/>
        </p:nvSpPr>
        <p:spPr>
          <a:xfrm>
            <a:off x="4209606" y="1059057"/>
            <a:ext cx="1601660" cy="195084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3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0"/>
            <a:ext cx="7371027" cy="620315"/>
            <a:chOff x="1521138" y="697844"/>
            <a:chExt cx="9828038" cy="827087"/>
          </a:xfrm>
        </p:grpSpPr>
        <p:grpSp>
          <p:nvGrpSpPr>
            <p:cNvPr id="7" name="Group 15"/>
            <p:cNvGrpSpPr/>
            <p:nvPr/>
          </p:nvGrpSpPr>
          <p:grpSpPr>
            <a:xfrm rot="-10800000">
              <a:off x="1521138" y="697844"/>
              <a:ext cx="9624837" cy="827087"/>
              <a:chOff x="2886227" y="1762128"/>
              <a:chExt cx="22784924" cy="1957970"/>
            </a:xfrm>
          </p:grpSpPr>
          <p:sp>
            <p:nvSpPr>
              <p:cNvPr id="9" name="Freeform 16"/>
              <p:cNvSpPr/>
              <p:nvPr/>
            </p:nvSpPr>
            <p:spPr>
              <a:xfrm>
                <a:off x="2886227" y="1762128"/>
                <a:ext cx="22784924" cy="1957970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8" name="TextBox 17"/>
            <p:cNvSpPr txBox="1"/>
            <p:nvPr/>
          </p:nvSpPr>
          <p:spPr>
            <a:xfrm>
              <a:off x="2611573" y="708427"/>
              <a:ext cx="8737603" cy="6565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ru-RU" sz="3200" b="1" spc="-139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Аннулирование ваучера</a:t>
              </a:r>
              <a:endParaRPr lang="en-US" sz="3200" b="1" spc="-139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155574" y="1028700"/>
            <a:ext cx="17675226" cy="3010577"/>
            <a:chOff x="155574" y="5660313"/>
            <a:chExt cx="17675226" cy="3010577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07975" y="6687939"/>
              <a:ext cx="1752282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Verdana" panose="020B0604030504040204" pitchFamily="34" charset="0"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переезда в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другой населенный пункт;</a:t>
              </a:r>
            </a:p>
            <a:p>
              <a:pPr marL="285750" indent="-285750">
                <a:buFont typeface="Verdana" panose="020B0604030504040204" pitchFamily="34" charset="0"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смерти ребенка;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buFont typeface="Verdana" panose="020B0604030504040204" pitchFamily="34" charset="0"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подтверждения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табеля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посещаемости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течение двух месяцев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подряд </a:t>
              </a:r>
            </a:p>
            <a:p>
              <a:pPr marL="342900" indent="-342900">
                <a:buFont typeface="Verdana" panose="020B0604030504040204" pitchFamily="34" charset="0"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 посещения ребенком более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40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совокупных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дней в течение текущего календарного года без уважительной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причины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55574" y="5660313"/>
              <a:ext cx="17675226" cy="3010577"/>
            </a:xfrm>
            <a:prstGeom prst="roundRect">
              <a:avLst/>
            </a:prstGeom>
            <a:noFill/>
            <a:ln w="9525">
              <a:solidFill>
                <a:srgbClr val="1836B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Freeform 13"/>
            <p:cNvSpPr/>
            <p:nvPr/>
          </p:nvSpPr>
          <p:spPr>
            <a:xfrm rot="10800000">
              <a:off x="307975" y="5905500"/>
              <a:ext cx="682625" cy="558841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6" name="Прямоугольник 15"/>
            <p:cNvSpPr/>
            <p:nvPr/>
          </p:nvSpPr>
          <p:spPr>
            <a:xfrm>
              <a:off x="1018795" y="5962344"/>
              <a:ext cx="602158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Ваучер аннулируется в случаях: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45246" y="4838700"/>
            <a:ext cx="17685554" cy="4343400"/>
            <a:chOff x="7989918" y="5660314"/>
            <a:chExt cx="17207174" cy="4343400"/>
          </a:xfrm>
        </p:grpSpPr>
        <p:sp>
          <p:nvSpPr>
            <p:cNvPr id="105" name="Скругленный прямоугольник 104"/>
            <p:cNvSpPr/>
            <p:nvPr/>
          </p:nvSpPr>
          <p:spPr>
            <a:xfrm>
              <a:off x="7989918" y="5660314"/>
              <a:ext cx="17207174" cy="4343400"/>
            </a:xfrm>
            <a:prstGeom prst="roundRect">
              <a:avLst/>
            </a:prstGeom>
            <a:noFill/>
            <a:ln w="9525">
              <a:solidFill>
                <a:srgbClr val="1836B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Freeform 13"/>
            <p:cNvSpPr/>
            <p:nvPr/>
          </p:nvSpPr>
          <p:spPr>
            <a:xfrm rot="10800000">
              <a:off x="8251765" y="5893372"/>
              <a:ext cx="682625" cy="558841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07" name="Прямоугольник 106"/>
            <p:cNvSpPr/>
            <p:nvPr/>
          </p:nvSpPr>
          <p:spPr>
            <a:xfrm>
              <a:off x="8938751" y="5850274"/>
              <a:ext cx="961930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Приостановление финансирования в отношении ДО</a:t>
              </a:r>
              <a:endParaRPr lang="ru-RU" sz="2800" b="1" dirty="0">
                <a:solidFill>
                  <a:srgbClr val="A066C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8227136" y="6619300"/>
              <a:ext cx="1673273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hangingPunct="0">
                <a:spcAft>
                  <a:spcPts val="0"/>
                </a:spcAft>
              </a:pPr>
              <a:r>
                <a:rPr lang="ru-RU" sz="2400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в 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период проведения проверок, инициированных </a:t>
              </a:r>
              <a:r>
                <a:rPr lang="ru-RU" sz="2400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Оператором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, соответствующих органов, </a:t>
              </a:r>
              <a:r>
                <a:rPr lang="ru-RU" sz="2400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УО, ОО, 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связанных с выявлением фактов фальсификации сведений по контингенту </a:t>
              </a:r>
              <a:r>
                <a:rPr lang="ru-RU" sz="2400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детей;</a:t>
              </a:r>
              <a:endPara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 hangingPunct="0">
                <a:spcAft>
                  <a:spcPts val="0"/>
                </a:spcAft>
              </a:pPr>
              <a:r>
                <a:rPr lang="ru-RU" sz="2400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исключения 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ДО из Перечня поставщиков услуг.</a:t>
              </a:r>
              <a:endPara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8270356" y="8474882"/>
              <a:ext cx="165208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выявление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дублирования в контингенте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детей других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населенных пунктов, </a:t>
              </a:r>
              <a:endParaRPr lang="ru-RU" sz="2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buFontTx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аннулирования ваучера, </a:t>
              </a:r>
            </a:p>
            <a:p>
              <a:pPr marL="342900" indent="-342900">
                <a:buFontTx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поступления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от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родителя сведений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о неполучении услуг в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ДО</a:t>
              </a:r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8907768" y="7951662"/>
              <a:ext cx="102325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Приостановление финансирования в отношении ребенка</a:t>
              </a:r>
              <a:endParaRPr lang="ru-RU" sz="2800" b="1" dirty="0">
                <a:solidFill>
                  <a:srgbClr val="A066C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AutoShape 2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4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00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57" name="Freeform 3"/>
          <p:cNvSpPr/>
          <p:nvPr/>
        </p:nvSpPr>
        <p:spPr>
          <a:xfrm>
            <a:off x="-80431" y="0"/>
            <a:ext cx="1394012" cy="710707"/>
          </a:xfrm>
          <a:custGeom>
            <a:avLst/>
            <a:gdLst/>
            <a:ahLst/>
            <a:cxnLst/>
            <a:rect l="l" t="t" r="r" b="b"/>
            <a:pathLst>
              <a:path w="1334407" h="761903">
                <a:moveTo>
                  <a:pt x="0" y="0"/>
                </a:moveTo>
                <a:lnTo>
                  <a:pt x="1334407" y="0"/>
                </a:lnTo>
                <a:lnTo>
                  <a:pt x="1334407" y="761903"/>
                </a:lnTo>
                <a:lnTo>
                  <a:pt x="0" y="7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29" name="Прямоугольник 2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99497" y="219480"/>
            <a:ext cx="15974103" cy="11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Дополнительные инструменты для ДО в целях снижения </a:t>
            </a:r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риска</a:t>
            </a:r>
          </a:p>
          <a:p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не доукомплектования 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в период летнего комплектования 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59619" y="1485900"/>
            <a:ext cx="8706466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Пункт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49.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Комплектование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групп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 разновозрастному принципу: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063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1) при наличии в группе детей двух возрастов:</a:t>
            </a:r>
          </a:p>
          <a:p>
            <a:pPr marL="365125" indent="79375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- 1 года и 2-х лет – не более 15 детей; </a:t>
            </a:r>
          </a:p>
          <a:p>
            <a:pPr marL="365125" indent="79375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- 2-х и 3-х лет – не более 20 детей;</a:t>
            </a:r>
          </a:p>
          <a:p>
            <a:pPr marL="365125" indent="79375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- 3-х и 4-х лет - не более 25 детей;</a:t>
            </a:r>
          </a:p>
          <a:p>
            <a:pPr marL="365125" indent="79375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4-х и 5-ти лет– не более 25 детей;</a:t>
            </a:r>
          </a:p>
          <a:p>
            <a:pPr marL="365125" indent="79375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2) при наличии в группе детей трех возрастов:</a:t>
            </a:r>
          </a:p>
          <a:p>
            <a:pPr marL="365125" indent="79375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- 2-х, 3-х, 4-х лет – не более 25 детей;</a:t>
            </a:r>
          </a:p>
          <a:p>
            <a:pPr marL="365125" indent="79375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- 3-х, 4-х, 5-ти лет – не более 25 детей.</a:t>
            </a:r>
          </a:p>
          <a:p>
            <a:pPr algn="just"/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(При этом не допускается формирование групп по разновозрастному принципу с совмещением детей раннего и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предшкольного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возраста (кроме населенных пунктов с малой численностью детей дошкольного возраста)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4347" y="2327784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866085" y="2764431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F691134-A1EF-4A88-949B-D6B564EB5F5B}"/>
              </a:ext>
            </a:extLst>
          </p:cNvPr>
          <p:cNvSpPr/>
          <p:nvPr/>
        </p:nvSpPr>
        <p:spPr>
          <a:xfrm>
            <a:off x="1049914" y="6549598"/>
            <a:ext cx="87064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Предлагается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создание разновозрастных групп перед летним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комплектованием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0FB3802-6B32-4AAB-BEB2-14093CADE404}"/>
              </a:ext>
            </a:extLst>
          </p:cNvPr>
          <p:cNvSpPr/>
          <p:nvPr/>
        </p:nvSpPr>
        <p:spPr>
          <a:xfrm>
            <a:off x="1087663" y="8267700"/>
            <a:ext cx="87064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Позволяет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набрать детей в целях снижения риска не укомплектования и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недофинансирования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0B5F4DAF-A06C-4350-BAF2-669F1E24F8A1}"/>
              </a:ext>
            </a:extLst>
          </p:cNvPr>
          <p:cNvSpPr/>
          <p:nvPr/>
        </p:nvSpPr>
        <p:spPr>
          <a:xfrm>
            <a:off x="4332596" y="6158347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5B2B6D37-8C79-4AEA-8979-8845FB7911CE}"/>
              </a:ext>
            </a:extLst>
          </p:cNvPr>
          <p:cNvSpPr/>
          <p:nvPr/>
        </p:nvSpPr>
        <p:spPr>
          <a:xfrm>
            <a:off x="4332596" y="7897807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D101D1-8492-4925-B9E2-7BD67B2A3F86}"/>
              </a:ext>
            </a:extLst>
          </p:cNvPr>
          <p:cNvSpPr txBox="1"/>
          <p:nvPr/>
        </p:nvSpPr>
        <p:spPr>
          <a:xfrm>
            <a:off x="561694" y="2378213"/>
            <a:ext cx="392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119F1B-7E50-46BE-972F-CC960F3EA6E9}"/>
              </a:ext>
            </a:extLst>
          </p:cNvPr>
          <p:cNvSpPr txBox="1"/>
          <p:nvPr/>
        </p:nvSpPr>
        <p:spPr>
          <a:xfrm>
            <a:off x="10086521" y="2853696"/>
            <a:ext cx="392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AB1B448-9E18-4803-99BB-89866C63FFA0}"/>
              </a:ext>
            </a:extLst>
          </p:cNvPr>
          <p:cNvSpPr/>
          <p:nvPr/>
        </p:nvSpPr>
        <p:spPr>
          <a:xfrm>
            <a:off x="10609401" y="1872760"/>
            <a:ext cx="75146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Пункт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50.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Если МИО установлено, что на каждого ребенка с ООП выделяется не менее 3-кратного подушевого норматива, то при комплектовании группы количество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ваучеродержателей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уменьшается в пропорции 1 к 3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(на каждого ребенка с ООП </a:t>
            </a: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ваучеродержателя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 меньше). 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(по решению МИО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DB450BC-4673-4A42-9DD7-837981357446}"/>
              </a:ext>
            </a:extLst>
          </p:cNvPr>
          <p:cNvSpPr/>
          <p:nvPr/>
        </p:nvSpPr>
        <p:spPr>
          <a:xfrm>
            <a:off x="9866085" y="4705141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CC8E4E-D3E1-484E-ACEF-83D15539636B}"/>
              </a:ext>
            </a:extLst>
          </p:cNvPr>
          <p:cNvSpPr txBox="1"/>
          <p:nvPr/>
        </p:nvSpPr>
        <p:spPr>
          <a:xfrm>
            <a:off x="10049525" y="4820101"/>
            <a:ext cx="424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40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A3E5433-3154-474A-AAB4-12FEDC1479F6}"/>
              </a:ext>
            </a:extLst>
          </p:cNvPr>
          <p:cNvSpPr/>
          <p:nvPr/>
        </p:nvSpPr>
        <p:spPr>
          <a:xfrm>
            <a:off x="10643445" y="4409777"/>
            <a:ext cx="75146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Пункт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 полном удовлетворении очереди по всем категориям допускается выдача ваучера детям, достигшим возраста полутора лет и старше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25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F6B1DA1-6A64-414C-A0D8-A06B4D4801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233" y="2048235"/>
            <a:ext cx="4689729" cy="24067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608" y="403106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пункт 51.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"/>
          <p:cNvGrpSpPr/>
          <p:nvPr/>
        </p:nvGrpSpPr>
        <p:grpSpPr>
          <a:xfrm>
            <a:off x="-304800" y="9775306"/>
            <a:ext cx="18973800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95055" y="277754"/>
            <a:ext cx="15359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Допускается прием детей на места временно отсутствующих детей по причине отпуска на срок не менее 30 (тридцати) дней в период комплектования с 1 по 31 июля, при этом финансирование осуществляется не выше проектной мощности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0212" y="2621115"/>
            <a:ext cx="383371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Отмечает в ИС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 детей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уходящих и/или ушедших в отпуск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505EF52-5B6C-4BC7-9CB3-272D00C7A52D}"/>
              </a:ext>
            </a:extLst>
          </p:cNvPr>
          <p:cNvSpPr/>
          <p:nvPr/>
        </p:nvSpPr>
        <p:spPr>
          <a:xfrm>
            <a:off x="432974" y="167894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4BDA41-2ACF-4481-818C-0F7D607BB11E}"/>
              </a:ext>
            </a:extLst>
          </p:cNvPr>
          <p:cNvSpPr/>
          <p:nvPr/>
        </p:nvSpPr>
        <p:spPr>
          <a:xfrm>
            <a:off x="15477838" y="1676183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ИС </a:t>
            </a:r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ОО: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501DB09-6B56-4E75-AE0C-A395FAB6767D}"/>
              </a:ext>
            </a:extLst>
          </p:cNvPr>
          <p:cNvSpPr/>
          <p:nvPr/>
        </p:nvSpPr>
        <p:spPr>
          <a:xfrm>
            <a:off x="16129454" y="447319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CBE281D-FD5B-4159-9592-7B644A4C65D8}"/>
              </a:ext>
            </a:extLst>
          </p:cNvPr>
          <p:cNvSpPr/>
          <p:nvPr/>
        </p:nvSpPr>
        <p:spPr>
          <a:xfrm>
            <a:off x="12546876" y="443922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ОО: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868E858-0A9D-432E-B89D-01AE50551ECE}"/>
              </a:ext>
            </a:extLst>
          </p:cNvPr>
          <p:cNvSpPr/>
          <p:nvPr/>
        </p:nvSpPr>
        <p:spPr>
          <a:xfrm>
            <a:off x="5972377" y="4461800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5F544D-BA7F-4D4C-A0D1-5A2A4956A43C}"/>
              </a:ext>
            </a:extLst>
          </p:cNvPr>
          <p:cNvSpPr txBox="1"/>
          <p:nvPr/>
        </p:nvSpPr>
        <p:spPr>
          <a:xfrm>
            <a:off x="1981200" y="2405702"/>
            <a:ext cx="43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5907A6A-A4AF-460C-BD08-C61377DD7714}"/>
              </a:ext>
            </a:extLst>
          </p:cNvPr>
          <p:cNvSpPr/>
          <p:nvPr/>
        </p:nvSpPr>
        <p:spPr>
          <a:xfrm>
            <a:off x="5880634" y="2498478"/>
            <a:ext cx="325327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Собирает заявления от родителей и фиксирует отпуска детей в ИС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 с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указанием начала отпуска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0F1877-BCAF-4E79-AE5C-31FD5CBBC0AD}"/>
              </a:ext>
            </a:extLst>
          </p:cNvPr>
          <p:cNvSpPr txBox="1"/>
          <p:nvPr/>
        </p:nvSpPr>
        <p:spPr>
          <a:xfrm>
            <a:off x="2910471" y="8455413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9E6E9E35-C105-4CA7-9FB2-2EA0337532B2}"/>
              </a:ext>
            </a:extLst>
          </p:cNvPr>
          <p:cNvSpPr/>
          <p:nvPr/>
        </p:nvSpPr>
        <p:spPr>
          <a:xfrm>
            <a:off x="10551268" y="2765069"/>
            <a:ext cx="399961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Публикует в ИС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 информацию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свободным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местам </a:t>
            </a:r>
            <a:r>
              <a:rPr lang="ru-RU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(места, по которым дети ушли/уходят в отпуск)</a:t>
            </a:r>
            <a:endParaRPr lang="en-US" sz="2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C3998C5E-716F-4CB1-9654-C14E6B3B12BE}"/>
              </a:ext>
            </a:extLst>
          </p:cNvPr>
          <p:cNvSpPr/>
          <p:nvPr/>
        </p:nvSpPr>
        <p:spPr>
          <a:xfrm>
            <a:off x="14702697" y="3329268"/>
            <a:ext cx="66518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Публикует свободные места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41F3FEF1-3B3E-4FA9-8CFA-99FC5F8E3527}"/>
              </a:ext>
            </a:extLst>
          </p:cNvPr>
          <p:cNvSpPr/>
          <p:nvPr/>
        </p:nvSpPr>
        <p:spPr>
          <a:xfrm>
            <a:off x="0" y="6245161"/>
            <a:ext cx="46578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Выводит информацию о свободных местах для детей из очереди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BDCC74B3-0E2D-4BFD-A206-054DB58DF762}"/>
              </a:ext>
            </a:extLst>
          </p:cNvPr>
          <p:cNvSpPr/>
          <p:nvPr/>
        </p:nvSpPr>
        <p:spPr>
          <a:xfrm>
            <a:off x="8392880" y="6364129"/>
            <a:ext cx="6651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Табелирует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детей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97A656F7-2E36-4A78-A710-B9099D6E9039}"/>
              </a:ext>
            </a:extLst>
          </p:cNvPr>
          <p:cNvSpPr/>
          <p:nvPr/>
        </p:nvSpPr>
        <p:spPr>
          <a:xfrm>
            <a:off x="10931821" y="5731757"/>
            <a:ext cx="4157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 расчет и оплату </a:t>
            </a:r>
          </a:p>
          <a:p>
            <a:pPr lvl="0" algn="ctr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выше проектной мощности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8997AE89-3CC2-40E5-B549-07FA30C108B0}"/>
              </a:ext>
            </a:extLst>
          </p:cNvPr>
          <p:cNvSpPr/>
          <p:nvPr/>
        </p:nvSpPr>
        <p:spPr>
          <a:xfrm>
            <a:off x="15136141" y="5172588"/>
            <a:ext cx="31638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августа производит перегруппирование с учетом выпуска детей и приводит в соответствие фактическое количество детей с проектной мощностью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7AF53FE-9BD6-464F-A1AC-5B54E6406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" y="2441541"/>
            <a:ext cx="1220984" cy="122098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02CFE0F-313B-49F8-A95F-7E2E90A3AB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1475" y="1664248"/>
            <a:ext cx="1219200" cy="1070589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EDCFF069-CBC7-470E-A56A-D9DF2B2FDC1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05016" y="2405702"/>
            <a:ext cx="922392" cy="889331"/>
          </a:xfrm>
          <a:prstGeom prst="rect">
            <a:avLst/>
          </a:prstGeom>
        </p:spPr>
      </p:pic>
      <p:sp>
        <p:nvSpPr>
          <p:cNvPr id="55" name="Стрелка: вниз 54">
            <a:extLst>
              <a:ext uri="{FF2B5EF4-FFF2-40B4-BE49-F238E27FC236}">
                <a16:creationId xmlns:a16="http://schemas.microsoft.com/office/drawing/2014/main" id="{1F611676-F6F1-4DA4-9E46-F0DD65AF3523}"/>
              </a:ext>
            </a:extLst>
          </p:cNvPr>
          <p:cNvSpPr/>
          <p:nvPr/>
        </p:nvSpPr>
        <p:spPr>
          <a:xfrm rot="16200000">
            <a:off x="5173471" y="295430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id="{8E505336-CA26-49D6-96D1-A91A8B024A40}"/>
              </a:ext>
            </a:extLst>
          </p:cNvPr>
          <p:cNvSpPr/>
          <p:nvPr/>
        </p:nvSpPr>
        <p:spPr>
          <a:xfrm rot="16200000">
            <a:off x="14600425" y="286548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: вниз 58">
            <a:extLst>
              <a:ext uri="{FF2B5EF4-FFF2-40B4-BE49-F238E27FC236}">
                <a16:creationId xmlns:a16="http://schemas.microsoft.com/office/drawing/2014/main" id="{55D152EB-345A-499E-89B1-58CD92F0C4E0}"/>
              </a:ext>
            </a:extLst>
          </p:cNvPr>
          <p:cNvSpPr/>
          <p:nvPr/>
        </p:nvSpPr>
        <p:spPr>
          <a:xfrm rot="16200000">
            <a:off x="9983755" y="303817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26518877-045D-4BE7-B297-37A1AD2396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05553" y="5172588"/>
            <a:ext cx="1077217" cy="1077217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2AC14697-9C5C-4F77-A770-1AF504D080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4494" y="5312995"/>
            <a:ext cx="1184519" cy="687572"/>
          </a:xfrm>
          <a:prstGeom prst="rect">
            <a:avLst/>
          </a:prstGeom>
        </p:spPr>
      </p:pic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D633CA5F-3582-47BD-832F-6402CF8FD245}"/>
              </a:ext>
            </a:extLst>
          </p:cNvPr>
          <p:cNvSpPr/>
          <p:nvPr/>
        </p:nvSpPr>
        <p:spPr>
          <a:xfrm>
            <a:off x="5227627" y="6337348"/>
            <a:ext cx="6651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Принимает детей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Стрелка: вниз 80">
            <a:extLst>
              <a:ext uri="{FF2B5EF4-FFF2-40B4-BE49-F238E27FC236}">
                <a16:creationId xmlns:a16="http://schemas.microsoft.com/office/drawing/2014/main" id="{DA243007-77A6-4BA9-BA08-C40147BC8072}"/>
              </a:ext>
            </a:extLst>
          </p:cNvPr>
          <p:cNvSpPr/>
          <p:nvPr/>
        </p:nvSpPr>
        <p:spPr>
          <a:xfrm rot="16200000">
            <a:off x="4941760" y="5557926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Стрелка: вниз 81">
            <a:extLst>
              <a:ext uri="{FF2B5EF4-FFF2-40B4-BE49-F238E27FC236}">
                <a16:creationId xmlns:a16="http://schemas.microsoft.com/office/drawing/2014/main" id="{18EDBB1A-69C4-4B5C-9C19-BC8EE71E29E2}"/>
              </a:ext>
            </a:extLst>
          </p:cNvPr>
          <p:cNvSpPr/>
          <p:nvPr/>
        </p:nvSpPr>
        <p:spPr>
          <a:xfrm rot="16200000">
            <a:off x="8006754" y="562990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трелка: вниз 82">
            <a:extLst>
              <a:ext uri="{FF2B5EF4-FFF2-40B4-BE49-F238E27FC236}">
                <a16:creationId xmlns:a16="http://schemas.microsoft.com/office/drawing/2014/main" id="{AA1B1412-D04E-4CA3-B140-6E3E58262470}"/>
              </a:ext>
            </a:extLst>
          </p:cNvPr>
          <p:cNvSpPr/>
          <p:nvPr/>
        </p:nvSpPr>
        <p:spPr>
          <a:xfrm rot="16200000">
            <a:off x="11028397" y="5597395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6EF6E810-971B-490C-BB97-101E47ADA9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48514" y="4855591"/>
            <a:ext cx="766763" cy="766763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64C24952-BFC8-450E-9993-00009C584DE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1974" y="5013883"/>
            <a:ext cx="1376363" cy="1376363"/>
          </a:xfrm>
          <a:prstGeom prst="rect">
            <a:avLst/>
          </a:prstGeom>
        </p:spPr>
      </p:pic>
      <p:sp>
        <p:nvSpPr>
          <p:cNvPr id="86" name="Стрелка: вниз 85">
            <a:extLst>
              <a:ext uri="{FF2B5EF4-FFF2-40B4-BE49-F238E27FC236}">
                <a16:creationId xmlns:a16="http://schemas.microsoft.com/office/drawing/2014/main" id="{98EE97A6-E2B9-4643-ADE4-E77E39C79D4E}"/>
              </a:ext>
            </a:extLst>
          </p:cNvPr>
          <p:cNvSpPr/>
          <p:nvPr/>
        </p:nvSpPr>
        <p:spPr>
          <a:xfrm rot="16200000">
            <a:off x="14898361" y="559035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Стрелка: вниз 86">
            <a:extLst>
              <a:ext uri="{FF2B5EF4-FFF2-40B4-BE49-F238E27FC236}">
                <a16:creationId xmlns:a16="http://schemas.microsoft.com/office/drawing/2014/main" id="{A42465C0-7580-4C88-ADB9-ED297A49D726}"/>
              </a:ext>
            </a:extLst>
          </p:cNvPr>
          <p:cNvSpPr/>
          <p:nvPr/>
        </p:nvSpPr>
        <p:spPr>
          <a:xfrm rot="16200000">
            <a:off x="606681" y="559035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трелка: вниз 87">
            <a:extLst>
              <a:ext uri="{FF2B5EF4-FFF2-40B4-BE49-F238E27FC236}">
                <a16:creationId xmlns:a16="http://schemas.microsoft.com/office/drawing/2014/main" id="{2456E12D-F17F-4B72-A5A8-94D6CC4B9970}"/>
              </a:ext>
            </a:extLst>
          </p:cNvPr>
          <p:cNvSpPr/>
          <p:nvPr/>
        </p:nvSpPr>
        <p:spPr>
          <a:xfrm rot="16200000">
            <a:off x="17751000" y="2892363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771049D4-9125-4C05-A632-06B06D9AD322}"/>
              </a:ext>
            </a:extLst>
          </p:cNvPr>
          <p:cNvSpPr/>
          <p:nvPr/>
        </p:nvSpPr>
        <p:spPr>
          <a:xfrm>
            <a:off x="5618048" y="168189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5F7A3B3B-96F5-4F1F-89C4-83A3AFC91CEE}"/>
              </a:ext>
            </a:extLst>
          </p:cNvPr>
          <p:cNvSpPr/>
          <p:nvPr/>
        </p:nvSpPr>
        <p:spPr>
          <a:xfrm>
            <a:off x="10830913" y="172023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C005E7C4-0A71-4816-AE39-F87ECFEA1D37}"/>
              </a:ext>
            </a:extLst>
          </p:cNvPr>
          <p:cNvSpPr/>
          <p:nvPr/>
        </p:nvSpPr>
        <p:spPr>
          <a:xfrm>
            <a:off x="1110021" y="4530025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ИС </a:t>
            </a:r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ОО: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BDE68655-B827-477D-B40F-8CC06DF69041}"/>
              </a:ext>
            </a:extLst>
          </p:cNvPr>
          <p:cNvSpPr/>
          <p:nvPr/>
        </p:nvSpPr>
        <p:spPr>
          <a:xfrm>
            <a:off x="9125730" y="4461800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12001" y="7429955"/>
            <a:ext cx="3916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Необходимые меры: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Равнобедренный треугольник 65"/>
          <p:cNvSpPr/>
          <p:nvPr/>
        </p:nvSpPr>
        <p:spPr>
          <a:xfrm rot="5400000">
            <a:off x="977992" y="8367719"/>
            <a:ext cx="685357" cy="713950"/>
          </a:xfrm>
          <a:prstGeom prst="triangle">
            <a:avLst>
              <a:gd name="adj" fmla="val 5166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274524" y="8062975"/>
            <a:ext cx="111413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 1 июня ДО  завершить работы по формированию реестра по отпускам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детей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Внести информацию в ИС МИО с 1 июня по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отпускам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детей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 1 июня ДО завершить работы по формированию реестра детей, планируемых к выпуску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Внести информацию в ИС МИО с 1 июня по выпуску детей</a:t>
            </a:r>
          </a:p>
        </p:txBody>
      </p:sp>
    </p:spTree>
    <p:extLst>
      <p:ext uri="{BB962C8B-B14F-4D97-AF65-F5344CB8AC3E}">
        <p14:creationId xmlns:p14="http://schemas.microsoft.com/office/powerpoint/2010/main" val="498918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19276</TotalTime>
  <Words>2101</Words>
  <Application>Microsoft Office PowerPoint</Application>
  <PresentationFormat>Произвольный</PresentationFormat>
  <Paragraphs>340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9" baseType="lpstr">
      <vt:lpstr>Fira Sans Ultra-Bold</vt:lpstr>
      <vt:lpstr>Helvetica Neue Medium</vt:lpstr>
      <vt:lpstr>Verdana</vt:lpstr>
      <vt:lpstr>Calibri</vt:lpstr>
      <vt:lpstr>맑은 고딕</vt:lpstr>
      <vt:lpstr>Courier New</vt:lpstr>
      <vt:lpstr>Wingdings</vt:lpstr>
      <vt:lpstr>Arial</vt:lpstr>
      <vt:lpstr>Times New Roman</vt:lpstr>
      <vt:lpstr>Fira Sans Medium</vt:lpstr>
      <vt:lpstr>Fira Sans Light</vt:lpstr>
      <vt:lpstr>Barlow Medium</vt:lpstr>
      <vt:lpstr>Poppins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Purple Casual Corporate App Development Startup Digital Brainstorm Presentation</dc:title>
  <dc:creator>Наукенова Гульмира Кайдаровна</dc:creator>
  <cp:lastModifiedBy>User1</cp:lastModifiedBy>
  <cp:revision>204</cp:revision>
  <cp:lastPrinted>2025-02-07T11:52:10Z</cp:lastPrinted>
  <dcterms:created xsi:type="dcterms:W3CDTF">2006-08-16T00:00:00Z</dcterms:created>
  <dcterms:modified xsi:type="dcterms:W3CDTF">2026-02-03T09:04:15Z</dcterms:modified>
  <dc:identifier>DAGYo0F8DDU</dc:identifier>
</cp:coreProperties>
</file>